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3" r:id="rId1"/>
  </p:sldMasterIdLst>
  <p:notesMasterIdLst>
    <p:notesMasterId r:id="rId15"/>
  </p:notesMasterIdLst>
  <p:handoutMasterIdLst>
    <p:handoutMasterId r:id="rId16"/>
  </p:handoutMasterIdLst>
  <p:sldIdLst>
    <p:sldId id="257" r:id="rId2"/>
    <p:sldId id="269" r:id="rId3"/>
    <p:sldId id="258" r:id="rId4"/>
    <p:sldId id="259" r:id="rId5"/>
    <p:sldId id="260" r:id="rId6"/>
    <p:sldId id="261" r:id="rId7"/>
    <p:sldId id="262" r:id="rId8"/>
    <p:sldId id="263" r:id="rId9"/>
    <p:sldId id="264" r:id="rId10"/>
    <p:sldId id="265" r:id="rId11"/>
    <p:sldId id="266" r:id="rId12"/>
    <p:sldId id="267" r:id="rId13"/>
    <p:sldId id="268" r:id="rId14"/>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708">
          <p15:clr>
            <a:srgbClr val="A4A3A4"/>
          </p15:clr>
        </p15:guide>
        <p15:guide id="2" pos="5488">
          <p15:clr>
            <a:srgbClr val="A4A3A4"/>
          </p15:clr>
        </p15:guide>
        <p15:guide id="3" pos="2549">
          <p15:clr>
            <a:srgbClr val="A4A3A4"/>
          </p15:clr>
        </p15:guide>
        <p15:guide id="4" pos="245">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479" autoAdjust="0"/>
    <p:restoredTop sz="94660"/>
  </p:normalViewPr>
  <p:slideViewPr>
    <p:cSldViewPr snapToGrid="0" showGuides="1">
      <p:cViewPr varScale="1">
        <p:scale>
          <a:sx n="81" d="100"/>
          <a:sy n="81" d="100"/>
        </p:scale>
        <p:origin x="48" y="411"/>
      </p:cViewPr>
      <p:guideLst>
        <p:guide orient="horz" pos="708"/>
        <p:guide pos="5488"/>
        <p:guide pos="2549"/>
        <p:guide pos="245"/>
      </p:guideLst>
    </p:cSldViewPr>
  </p:slideViewPr>
  <p:notesTextViewPr>
    <p:cViewPr>
      <p:scale>
        <a:sx n="1" d="1"/>
        <a:sy n="1" d="1"/>
      </p:scale>
      <p:origin x="0" y="0"/>
    </p:cViewPr>
  </p:notesTextViewPr>
  <p:notesViewPr>
    <p:cSldViewPr snapToGrid="0" showGuides="1">
      <p:cViewPr>
        <p:scale>
          <a:sx n="148" d="100"/>
          <a:sy n="148" d="100"/>
        </p:scale>
        <p:origin x="-2136" y="4208"/>
      </p:cViewPr>
      <p:guideLst>
        <p:guide orient="horz" pos="3024"/>
        <p:guide pos="2304"/>
      </p:guideLst>
    </p:cSldViewPr>
  </p:notesViewPr>
  <p:gridSpacing cx="36576" cy="36576"/>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6827520" y="9119474"/>
            <a:ext cx="487680" cy="481726"/>
          </a:xfrm>
          <a:prstGeom prst="rect">
            <a:avLst/>
          </a:prstGeom>
        </p:spPr>
        <p:txBody>
          <a:bodyPr vert="horz" lIns="96661" tIns="48331" rIns="96661" bIns="48331" rtlCol="0" anchor="ctr"/>
          <a:lstStyle>
            <a:lvl1pPr algn="r">
              <a:defRPr sz="1300"/>
            </a:lvl1pPr>
          </a:lstStyle>
          <a:p>
            <a:pPr algn="l"/>
            <a:fld id="{697B12D4-4E44-48C5-B3AA-ECDAF4D2CE64}" type="slidenum">
              <a:rPr lang="en-US" b="1" smtClean="0"/>
              <a:pPr algn="l"/>
              <a:t>‹#›</a:t>
            </a:fld>
            <a:endParaRPr lang="en-US" b="1" dirty="0"/>
          </a:p>
        </p:txBody>
      </p:sp>
      <p:sp>
        <p:nvSpPr>
          <p:cNvPr id="7" name="Header Placeholder 6"/>
          <p:cNvSpPr>
            <a:spLocks noGrp="1"/>
          </p:cNvSpPr>
          <p:nvPr>
            <p:ph type="hdr" sz="quarter"/>
          </p:nvPr>
        </p:nvSpPr>
        <p:spPr>
          <a:xfrm>
            <a:off x="590711" y="108175"/>
            <a:ext cx="4801244" cy="481727"/>
          </a:xfrm>
          <a:prstGeom prst="rect">
            <a:avLst/>
          </a:prstGeom>
        </p:spPr>
        <p:txBody>
          <a:bodyPr vert="horz" lIns="0" tIns="96661" rIns="0" bIns="96661" rtlCol="0"/>
          <a:lstStyle>
            <a:lvl1pPr algn="l">
              <a:defRPr sz="1300"/>
            </a:lvl1pPr>
          </a:lstStyle>
          <a:p>
            <a:endParaRPr lang="en-US" dirty="0"/>
          </a:p>
        </p:txBody>
      </p:sp>
      <p:cxnSp>
        <p:nvCxnSpPr>
          <p:cNvPr id="10" name="Straight Connector 9"/>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pic>
        <p:nvPicPr>
          <p:cNvPr id="9" name="Picture 8" descr="SEI_1Line_CMYK.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2347" y="9196060"/>
            <a:ext cx="3985763" cy="269378"/>
          </a:xfrm>
          <a:prstGeom prst="rect">
            <a:avLst/>
          </a:prstGeom>
        </p:spPr>
      </p:pic>
    </p:spTree>
    <p:extLst>
      <p:ext uri="{BB962C8B-B14F-4D97-AF65-F5344CB8AC3E}">
        <p14:creationId xmlns:p14="http://schemas.microsoft.com/office/powerpoint/2010/main" val="1859218430"/>
      </p:ext>
    </p:extLst>
  </p:cSld>
  <p:clrMap bg1="lt1" tx1="dk1" bg2="lt2" tx2="dk2" accent1="accent1" accent2="accent2" accent3="accent3" accent4="accent4" accent5="accent5" accent6="accent6" hlink="hlink" folHlink="folHlink"/>
  <p:extLst mod="1">
    <p:ext uri="{56416CCD-93CA-4268-BC5B-53C4BB910035}">
      <p15:sldGuideLst xmlns:p15="http://schemas.microsoft.com/office/powerpoint/2012/main">
        <p15:guide id="1" pos="358"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5"/>
          </p:nvPr>
        </p:nvSpPr>
        <p:spPr>
          <a:xfrm>
            <a:off x="6828076" y="9119474"/>
            <a:ext cx="487680" cy="481726"/>
          </a:xfrm>
          <a:prstGeom prst="rect">
            <a:avLst/>
          </a:prstGeom>
        </p:spPr>
        <p:txBody>
          <a:bodyPr vert="horz" lIns="96661" tIns="48331" rIns="96661" bIns="48331" rtlCol="0" anchor="ctr"/>
          <a:lstStyle>
            <a:lvl1pPr algn="l">
              <a:defRPr sz="1300" b="1"/>
            </a:lvl1pPr>
          </a:lstStyle>
          <a:p>
            <a:fld id="{30F18498-1159-498D-8DC7-E1A69C582DF5}" type="slidenum">
              <a:rPr lang="en-US" smtClean="0"/>
              <a:pPr/>
              <a:t>‹#›</a:t>
            </a:fld>
            <a:endParaRPr lang="en-US" dirty="0"/>
          </a:p>
        </p:txBody>
      </p:sp>
      <p:cxnSp>
        <p:nvCxnSpPr>
          <p:cNvPr id="13" name="Straight Connector 12"/>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Header Placeholder 13"/>
          <p:cNvSpPr>
            <a:spLocks noGrp="1"/>
          </p:cNvSpPr>
          <p:nvPr>
            <p:ph type="hdr" sz="quarter"/>
          </p:nvPr>
        </p:nvSpPr>
        <p:spPr>
          <a:xfrm>
            <a:off x="568959" y="101414"/>
            <a:ext cx="5022188" cy="481727"/>
          </a:xfrm>
          <a:prstGeom prst="rect">
            <a:avLst/>
          </a:prstGeom>
        </p:spPr>
        <p:txBody>
          <a:bodyPr vert="horz" lIns="0" tIns="96661" rIns="0" bIns="96661" rtlCol="0"/>
          <a:lstStyle>
            <a:lvl1pPr algn="l">
              <a:defRPr sz="1300"/>
            </a:lvl1pPr>
          </a:lstStyle>
          <a:p>
            <a:endParaRPr lang="en-US" dirty="0"/>
          </a:p>
        </p:txBody>
      </p:sp>
      <p:pic>
        <p:nvPicPr>
          <p:cNvPr id="8" name="Picture 7" descr="SEI_1Line_CMYK.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2347" y="9196060"/>
            <a:ext cx="3985763" cy="269378"/>
          </a:xfrm>
          <a:prstGeom prst="rect">
            <a:avLst/>
          </a:prstGeom>
        </p:spPr>
      </p:pic>
    </p:spTree>
    <p:extLst>
      <p:ext uri="{BB962C8B-B14F-4D97-AF65-F5344CB8AC3E}">
        <p14:creationId xmlns:p14="http://schemas.microsoft.com/office/powerpoint/2010/main" val="39502952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mod="1">
    <p:ext uri="{620B2872-D7B9-4A21-9093-7833F8D536E1}">
      <p15:sldGuideLst xmlns:p15="http://schemas.microsoft.com/office/powerpoint/2012/main">
        <p15:guide id="1" pos="358"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Rot="1" noChangeAspect="1" noChangeArrowheads="1" noTextEdit="1"/>
          </p:cNvSpPr>
          <p:nvPr>
            <p:ph type="sldImg"/>
          </p:nvPr>
        </p:nvSpPr>
        <p:spPr>
          <a:ln/>
        </p:spPr>
      </p:sp>
      <p:sp>
        <p:nvSpPr>
          <p:cNvPr id="16387"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en-US"/>
          </a:p>
        </p:txBody>
      </p:sp>
    </p:spTree>
    <p:extLst>
      <p:ext uri="{BB962C8B-B14F-4D97-AF65-F5344CB8AC3E}">
        <p14:creationId xmlns:p14="http://schemas.microsoft.com/office/powerpoint/2010/main" val="342483920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Rot="1" noChangeAspect="1" noChangeArrowheads="1" noTextEdit="1"/>
          </p:cNvSpPr>
          <p:nvPr>
            <p:ph type="sldImg"/>
          </p:nvPr>
        </p:nvSpPr>
        <p:spPr>
          <a:ln/>
        </p:spPr>
      </p:sp>
      <p:sp>
        <p:nvSpPr>
          <p:cNvPr id="25603"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lnSpc>
                <a:spcPct val="79000"/>
              </a:lnSpc>
            </a:pPr>
            <a:r>
              <a:rPr lang="en-US" sz="1000"/>
              <a:t>Show this video:</a:t>
            </a:r>
          </a:p>
          <a:p>
            <a:pPr eaLnBrk="1" hangingPunct="1">
              <a:lnSpc>
                <a:spcPct val="79000"/>
              </a:lnSpc>
            </a:pPr>
            <a:r>
              <a:rPr lang="en-US" sz="1000"/>
              <a:t>http://www.youtube.com/watch?v=brNX4xqlXJE</a:t>
            </a:r>
          </a:p>
          <a:p>
            <a:pPr eaLnBrk="1" hangingPunct="1">
              <a:lnSpc>
                <a:spcPct val="79000"/>
              </a:lnSpc>
            </a:pPr>
            <a:r>
              <a:rPr lang="en-US" sz="1000"/>
              <a:t>Or tell the story using this link:</a:t>
            </a:r>
          </a:p>
          <a:p>
            <a:pPr eaLnBrk="1" hangingPunct="1">
              <a:lnSpc>
                <a:spcPct val="79000"/>
              </a:lnSpc>
            </a:pPr>
            <a:r>
              <a:rPr lang="en-US" sz="1000"/>
              <a:t>http://www.snopes.com/military/lighthouse.asp</a:t>
            </a:r>
          </a:p>
          <a:p>
            <a:pPr eaLnBrk="1" hangingPunct="1">
              <a:lnSpc>
                <a:spcPct val="79000"/>
              </a:lnSpc>
            </a:pPr>
            <a:endParaRPr lang="en-US" sz="1000"/>
          </a:p>
          <a:p>
            <a:pPr eaLnBrk="1" hangingPunct="1">
              <a:lnSpc>
                <a:spcPct val="79000"/>
              </a:lnSpc>
            </a:pPr>
            <a:r>
              <a:rPr lang="en-US" sz="1000"/>
              <a:t>This is in Watts book as fact (citing Covey), but in fact it is an urban myth.   But I think the instructor can still use this as a joke and a metaphor.    </a:t>
            </a:r>
          </a:p>
          <a:p>
            <a:pPr eaLnBrk="1" hangingPunct="1">
              <a:lnSpc>
                <a:spcPct val="79000"/>
              </a:lnSpc>
            </a:pPr>
            <a:r>
              <a:rPr lang="ja-JP" altLang="en-US" sz="1000"/>
              <a:t>“</a:t>
            </a:r>
            <a:r>
              <a:rPr lang="en-US" sz="1000"/>
              <a:t>This an old story, but a useful one.</a:t>
            </a:r>
          </a:p>
          <a:p>
            <a:pPr eaLnBrk="1" hangingPunct="1">
              <a:lnSpc>
                <a:spcPct val="79000"/>
              </a:lnSpc>
            </a:pPr>
            <a:endParaRPr lang="en-US" sz="1000"/>
          </a:p>
          <a:p>
            <a:pPr eaLnBrk="1" hangingPunct="1">
              <a:lnSpc>
                <a:spcPct val="79000"/>
              </a:lnSpc>
            </a:pPr>
            <a:r>
              <a:rPr lang="en-US" sz="1000"/>
              <a:t>A battleship is a sea in a heavy fog.   The admiral sees a light bearing on the starboard bow.  He has the signalman single the ship. </a:t>
            </a:r>
            <a:r>
              <a:rPr lang="ja-JP" altLang="en-US" sz="1000"/>
              <a:t>“</a:t>
            </a:r>
            <a:r>
              <a:rPr lang="en-US" sz="1000"/>
              <a:t>We are on a collision course.   Advise you change your course 20 degrees.</a:t>
            </a:r>
            <a:r>
              <a:rPr lang="ja-JP" altLang="en-US" sz="1000"/>
              <a:t>”</a:t>
            </a:r>
            <a:endParaRPr lang="en-US" sz="1000"/>
          </a:p>
          <a:p>
            <a:pPr eaLnBrk="1" hangingPunct="1">
              <a:lnSpc>
                <a:spcPct val="79000"/>
              </a:lnSpc>
            </a:pPr>
            <a:endParaRPr lang="en-US" sz="1000"/>
          </a:p>
          <a:p>
            <a:pPr eaLnBrk="1" hangingPunct="1">
              <a:lnSpc>
                <a:spcPct val="79000"/>
              </a:lnSpc>
            </a:pPr>
            <a:r>
              <a:rPr lang="en-US" sz="1000"/>
              <a:t>The signal came back to the battleship </a:t>
            </a:r>
            <a:r>
              <a:rPr lang="ja-JP" altLang="en-US" sz="1000"/>
              <a:t>“</a:t>
            </a:r>
            <a:r>
              <a:rPr lang="en-US" sz="1000"/>
              <a:t>Advise that you change course 20 degrees</a:t>
            </a:r>
            <a:r>
              <a:rPr lang="ja-JP" altLang="en-US" sz="1000"/>
              <a:t>”</a:t>
            </a:r>
            <a:endParaRPr lang="en-US" sz="1000"/>
          </a:p>
          <a:p>
            <a:pPr eaLnBrk="1" hangingPunct="1">
              <a:lnSpc>
                <a:spcPct val="79000"/>
              </a:lnSpc>
            </a:pPr>
            <a:r>
              <a:rPr lang="en-US" sz="1000"/>
              <a:t/>
            </a:r>
            <a:br>
              <a:rPr lang="en-US" sz="1000"/>
            </a:br>
            <a:r>
              <a:rPr lang="en-US" sz="1000"/>
              <a:t>The admiral had the signal sent back </a:t>
            </a:r>
            <a:r>
              <a:rPr lang="ja-JP" altLang="en-US" sz="1000"/>
              <a:t>“</a:t>
            </a:r>
            <a:r>
              <a:rPr lang="en-US" sz="1000"/>
              <a:t>I am an admiral.   Advise you change your course.</a:t>
            </a:r>
            <a:r>
              <a:rPr lang="ja-JP" altLang="en-US" sz="1000"/>
              <a:t>”</a:t>
            </a:r>
            <a:endParaRPr lang="en-US" sz="1000"/>
          </a:p>
          <a:p>
            <a:pPr eaLnBrk="1" hangingPunct="1">
              <a:lnSpc>
                <a:spcPct val="79000"/>
              </a:lnSpc>
            </a:pPr>
            <a:endParaRPr lang="en-US" sz="1000"/>
          </a:p>
          <a:p>
            <a:pPr eaLnBrk="1" hangingPunct="1">
              <a:lnSpc>
                <a:spcPct val="79000"/>
              </a:lnSpc>
            </a:pPr>
            <a:r>
              <a:rPr lang="en-US" sz="1000"/>
              <a:t>The signal came back </a:t>
            </a:r>
            <a:r>
              <a:rPr lang="ja-JP" altLang="en-US" sz="1000"/>
              <a:t>“</a:t>
            </a:r>
            <a:r>
              <a:rPr lang="en-US" sz="1000"/>
              <a:t>I</a:t>
            </a:r>
            <a:r>
              <a:rPr lang="ja-JP" altLang="en-US" sz="1000"/>
              <a:t>’</a:t>
            </a:r>
            <a:r>
              <a:rPr lang="en-US" sz="1000"/>
              <a:t>m a seaman second class.   You had better change course 20 degrees soon</a:t>
            </a:r>
            <a:r>
              <a:rPr lang="ja-JP" altLang="en-US" sz="1000"/>
              <a:t>”</a:t>
            </a:r>
            <a:endParaRPr lang="en-US" sz="1000"/>
          </a:p>
          <a:p>
            <a:pPr eaLnBrk="1" hangingPunct="1">
              <a:lnSpc>
                <a:spcPct val="79000"/>
              </a:lnSpc>
            </a:pPr>
            <a:r>
              <a:rPr lang="en-US" sz="1000"/>
              <a:t>Furious, the admiral sent back </a:t>
            </a:r>
            <a:r>
              <a:rPr lang="ja-JP" altLang="en-US" sz="1000"/>
              <a:t>“</a:t>
            </a:r>
            <a:r>
              <a:rPr lang="en-US" sz="1000"/>
              <a:t>I am a battleship</a:t>
            </a:r>
            <a:r>
              <a:rPr lang="ja-JP" altLang="en-US" sz="1000"/>
              <a:t>”</a:t>
            </a:r>
            <a:endParaRPr lang="en-US" sz="1000"/>
          </a:p>
          <a:p>
            <a:pPr eaLnBrk="1" hangingPunct="1">
              <a:lnSpc>
                <a:spcPct val="79000"/>
              </a:lnSpc>
            </a:pPr>
            <a:endParaRPr lang="en-US" sz="1000"/>
          </a:p>
          <a:p>
            <a:pPr eaLnBrk="1" hangingPunct="1">
              <a:lnSpc>
                <a:spcPct val="79000"/>
              </a:lnSpc>
            </a:pPr>
            <a:r>
              <a:rPr lang="en-US" sz="1000"/>
              <a:t>The seaman signaled back </a:t>
            </a:r>
            <a:r>
              <a:rPr lang="ja-JP" altLang="en-US" sz="1000"/>
              <a:t>“</a:t>
            </a:r>
            <a:r>
              <a:rPr lang="en-US" sz="1000"/>
              <a:t>I am a lighthouse.</a:t>
            </a:r>
            <a:r>
              <a:rPr lang="ja-JP" altLang="en-US" sz="1000"/>
              <a:t>”</a:t>
            </a:r>
            <a:endParaRPr lang="en-US" sz="1000"/>
          </a:p>
          <a:p>
            <a:pPr eaLnBrk="1" hangingPunct="1">
              <a:lnSpc>
                <a:spcPct val="79000"/>
              </a:lnSpc>
            </a:pPr>
            <a:r>
              <a:rPr lang="en-US" sz="1000"/>
              <a:t>==========</a:t>
            </a:r>
          </a:p>
          <a:p>
            <a:pPr eaLnBrk="1" hangingPunct="1">
              <a:lnSpc>
                <a:spcPct val="79000"/>
              </a:lnSpc>
            </a:pPr>
            <a:r>
              <a:rPr lang="en-US" sz="1000"/>
              <a:t>I think the job of a software engineer is often to act as a lighthouse for the organization.   When the sr. managers (the admirals) ask for something, demand something – they have a good reason to do so, it may be urgent to them and the business.   However they cannot know the facts  and data like you the developers do. </a:t>
            </a:r>
          </a:p>
          <a:p>
            <a:pPr eaLnBrk="1" hangingPunct="1">
              <a:lnSpc>
                <a:spcPct val="79000"/>
              </a:lnSpc>
            </a:pPr>
            <a:r>
              <a:rPr lang="en-US" sz="1000"/>
              <a:t>  It is your responsibility to be like a lighthouse to your team and the admirals (sr managers)  and provide the facts and data so everyone can make the right decisions.</a:t>
            </a:r>
          </a:p>
          <a:p>
            <a:pPr eaLnBrk="1" hangingPunct="1">
              <a:lnSpc>
                <a:spcPct val="79000"/>
              </a:lnSpc>
            </a:pPr>
            <a:endParaRPr lang="en-US" sz="1000"/>
          </a:p>
        </p:txBody>
      </p:sp>
    </p:spTree>
    <p:extLst>
      <p:ext uri="{BB962C8B-B14F-4D97-AF65-F5344CB8AC3E}">
        <p14:creationId xmlns:p14="http://schemas.microsoft.com/office/powerpoint/2010/main" val="2247840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Rot="1" noChangeAspect="1" noChangeArrowheads="1" noTextEdit="1"/>
          </p:cNvSpPr>
          <p:nvPr>
            <p:ph type="sldImg"/>
          </p:nvPr>
        </p:nvSpPr>
        <p:spPr>
          <a:ln/>
        </p:spPr>
      </p:sp>
      <p:sp>
        <p:nvSpPr>
          <p:cNvPr id="26627"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en-US"/>
          </a:p>
        </p:txBody>
      </p:sp>
    </p:spTree>
    <p:extLst>
      <p:ext uri="{BB962C8B-B14F-4D97-AF65-F5344CB8AC3E}">
        <p14:creationId xmlns:p14="http://schemas.microsoft.com/office/powerpoint/2010/main" val="413572397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Rot="1" noChangeAspect="1" noChangeArrowheads="1" noTextEdit="1"/>
          </p:cNvSpPr>
          <p:nvPr>
            <p:ph type="sldImg"/>
          </p:nvPr>
        </p:nvSpPr>
        <p:spPr>
          <a:xfrm>
            <a:off x="2268538" y="720725"/>
            <a:ext cx="2797175" cy="2098675"/>
          </a:xfrm>
          <a:ln/>
        </p:spPr>
      </p:sp>
      <p:sp>
        <p:nvSpPr>
          <p:cNvPr id="27651" name="Rectangle 3"/>
          <p:cNvSpPr>
            <a:spLocks noGrp="1" noChangeArrowheads="1"/>
          </p:cNvSpPr>
          <p:nvPr>
            <p:ph type="body" idx="1"/>
          </p:nvPr>
        </p:nvSpPr>
        <p:spPr>
          <a:xfrm>
            <a:off x="401638" y="3041650"/>
            <a:ext cx="6511925" cy="5838825"/>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en-US"/>
          </a:p>
        </p:txBody>
      </p:sp>
    </p:spTree>
    <p:extLst>
      <p:ext uri="{BB962C8B-B14F-4D97-AF65-F5344CB8AC3E}">
        <p14:creationId xmlns:p14="http://schemas.microsoft.com/office/powerpoint/2010/main" val="36253631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a:t>Note:   The instructor may refer back to the initial flip charts done at the start of the course.    If people talked about individual goals, aspirations, etc, it may help provide a foundation for the lecture.    The lecture works fine without that, so the instructor should of course use their own judgement.</a:t>
            </a:r>
          </a:p>
        </p:txBody>
      </p:sp>
    </p:spTree>
    <p:extLst>
      <p:ext uri="{BB962C8B-B14F-4D97-AF65-F5344CB8AC3E}">
        <p14:creationId xmlns:p14="http://schemas.microsoft.com/office/powerpoint/2010/main" val="18893595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212725" indent="-212725" eaLnBrk="1" hangingPunct="1"/>
            <a:r>
              <a:rPr lang="en-US"/>
              <a:t>Software is not a solo business, we work on teams.    This small lecture is to provide some of our ideas and beliefs, some pointers to being great team members.    When a group of people works together with these principals, what they can achieve is incredible.    For this to be true, we need to be great team members.    To do this we must:</a:t>
            </a:r>
          </a:p>
          <a:p>
            <a:pPr marL="688975" lvl="1" indent="-212725" eaLnBrk="1" hangingPunct="1"/>
            <a:r>
              <a:rPr lang="en-US"/>
              <a:t>Be effective at self-management</a:t>
            </a:r>
          </a:p>
          <a:p>
            <a:pPr marL="688975" lvl="1" indent="-212725" eaLnBrk="1" hangingPunct="1"/>
            <a:r>
              <a:rPr lang="en-US"/>
              <a:t>work well with a team</a:t>
            </a:r>
          </a:p>
          <a:p>
            <a:pPr marL="688975" lvl="1" indent="-212725" eaLnBrk="1" hangingPunct="1"/>
            <a:r>
              <a:rPr lang="en-US"/>
              <a:t>be responsible.</a:t>
            </a:r>
          </a:p>
        </p:txBody>
      </p:sp>
    </p:spTree>
    <p:extLst>
      <p:ext uri="{BB962C8B-B14F-4D97-AF65-F5344CB8AC3E}">
        <p14:creationId xmlns:p14="http://schemas.microsoft.com/office/powerpoint/2010/main" val="13709804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Rot="1" noChangeAspect="1" noChangeArrowheads="1" noTextEdit="1"/>
          </p:cNvSpPr>
          <p:nvPr>
            <p:ph type="sldImg"/>
          </p:nvPr>
        </p:nvSpPr>
        <p:spPr>
          <a:ln/>
        </p:spPr>
      </p:sp>
      <p:sp>
        <p:nvSpPr>
          <p:cNvPr id="19459"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lnSpc>
                <a:spcPct val="69000"/>
              </a:lnSpc>
            </a:pPr>
            <a:r>
              <a:rPr lang="en-US" sz="900"/>
              <a:t>The instructor will bring up each of these points one at a time.  And discuss them with the group.</a:t>
            </a:r>
          </a:p>
          <a:p>
            <a:pPr eaLnBrk="1" hangingPunct="1">
              <a:lnSpc>
                <a:spcPct val="69000"/>
              </a:lnSpc>
            </a:pPr>
            <a:endParaRPr lang="en-US" sz="900"/>
          </a:p>
          <a:p>
            <a:pPr eaLnBrk="1" hangingPunct="1">
              <a:lnSpc>
                <a:spcPct val="69000"/>
              </a:lnSpc>
            </a:pPr>
            <a:r>
              <a:rPr lang="en-US" sz="900"/>
              <a:t>The instructor may ask questions like this to the students.    I would suggest using 1 or 2 of the questions for each point:  are skilled in the domain area of the development project</a:t>
            </a:r>
          </a:p>
          <a:p>
            <a:pPr lvl="1" eaLnBrk="1" hangingPunct="1">
              <a:lnSpc>
                <a:spcPct val="69000"/>
              </a:lnSpc>
            </a:pPr>
            <a:r>
              <a:rPr lang="en-US" sz="900"/>
              <a:t>--- have you ever worked with someone on a team who did not know or understand the domain?   </a:t>
            </a:r>
          </a:p>
          <a:p>
            <a:pPr lvl="1" eaLnBrk="1" hangingPunct="1">
              <a:lnSpc>
                <a:spcPct val="69000"/>
              </a:lnSpc>
            </a:pPr>
            <a:r>
              <a:rPr lang="en-US" sz="900"/>
              <a:t>--- What do you think that person should have done?</a:t>
            </a:r>
          </a:p>
          <a:p>
            <a:pPr lvl="1" eaLnBrk="1" hangingPunct="1">
              <a:lnSpc>
                <a:spcPct val="69000"/>
              </a:lnSpc>
            </a:pPr>
            <a:r>
              <a:rPr lang="en-US" sz="900"/>
              <a:t>--- What would you do ?</a:t>
            </a:r>
          </a:p>
          <a:p>
            <a:pPr lvl="1" eaLnBrk="1" hangingPunct="1">
              <a:lnSpc>
                <a:spcPct val="69000"/>
              </a:lnSpc>
            </a:pPr>
            <a:endParaRPr lang="en-US" sz="900"/>
          </a:p>
          <a:p>
            <a:pPr lvl="1" eaLnBrk="1" hangingPunct="1">
              <a:lnSpc>
                <a:spcPct val="69000"/>
              </a:lnSpc>
            </a:pPr>
            <a:r>
              <a:rPr lang="en-US" sz="900"/>
              <a:t>will make commitments you can keep</a:t>
            </a:r>
          </a:p>
          <a:p>
            <a:pPr lvl="1" eaLnBrk="1" hangingPunct="1">
              <a:lnSpc>
                <a:spcPct val="69000"/>
              </a:lnSpc>
            </a:pPr>
            <a:r>
              <a:rPr lang="en-US" sz="900"/>
              <a:t>---- Do you know some people who if you ask to do something and they say </a:t>
            </a:r>
            <a:r>
              <a:rPr lang="ja-JP" altLang="en-US" sz="900"/>
              <a:t>“</a:t>
            </a:r>
            <a:r>
              <a:rPr lang="en-US" sz="900"/>
              <a:t>YES</a:t>
            </a:r>
            <a:r>
              <a:rPr lang="ja-JP" altLang="en-US" sz="900"/>
              <a:t>”</a:t>
            </a:r>
            <a:r>
              <a:rPr lang="en-US" sz="900"/>
              <a:t>, you know it will be done?</a:t>
            </a:r>
          </a:p>
          <a:p>
            <a:pPr lvl="1" eaLnBrk="1" hangingPunct="1">
              <a:lnSpc>
                <a:spcPct val="69000"/>
              </a:lnSpc>
            </a:pPr>
            <a:r>
              <a:rPr lang="en-US" sz="900"/>
              <a:t>---- Do you know some people who are the opposite of this?</a:t>
            </a:r>
          </a:p>
          <a:p>
            <a:pPr lvl="1" eaLnBrk="1" hangingPunct="1">
              <a:lnSpc>
                <a:spcPct val="69000"/>
              </a:lnSpc>
            </a:pPr>
            <a:r>
              <a:rPr lang="en-US" sz="900"/>
              <a:t>---- Which type do others think you are?</a:t>
            </a:r>
          </a:p>
          <a:p>
            <a:pPr lvl="1" eaLnBrk="1" hangingPunct="1">
              <a:lnSpc>
                <a:spcPct val="69000"/>
              </a:lnSpc>
            </a:pPr>
            <a:r>
              <a:rPr lang="en-US" sz="900"/>
              <a:t>----  Do you know how many of your commitments you keep?</a:t>
            </a:r>
          </a:p>
          <a:p>
            <a:pPr lvl="1" eaLnBrk="1" hangingPunct="1">
              <a:lnSpc>
                <a:spcPct val="69000"/>
              </a:lnSpc>
            </a:pPr>
            <a:endParaRPr lang="en-US" sz="900"/>
          </a:p>
          <a:p>
            <a:pPr lvl="1" eaLnBrk="1" hangingPunct="1">
              <a:lnSpc>
                <a:spcPct val="69000"/>
              </a:lnSpc>
            </a:pPr>
            <a:r>
              <a:rPr lang="en-US" sz="900"/>
              <a:t>will let the team know if any of your commitments are at risk</a:t>
            </a:r>
          </a:p>
          <a:p>
            <a:pPr lvl="1" eaLnBrk="1" hangingPunct="1">
              <a:lnSpc>
                <a:spcPct val="69000"/>
              </a:lnSpc>
            </a:pPr>
            <a:r>
              <a:rPr lang="en-US" sz="900"/>
              <a:t>---Lets say you are working on a team that made a firm commitment to management.  </a:t>
            </a:r>
          </a:p>
          <a:p>
            <a:pPr lvl="1" eaLnBrk="1" hangingPunct="1">
              <a:lnSpc>
                <a:spcPct val="69000"/>
              </a:lnSpc>
            </a:pPr>
            <a:r>
              <a:rPr lang="en-US" sz="900"/>
              <a:t>---When should you let the team know you are behind and your commitment is at risk?</a:t>
            </a:r>
          </a:p>
          <a:p>
            <a:pPr lvl="1" eaLnBrk="1" hangingPunct="1">
              <a:lnSpc>
                <a:spcPct val="69000"/>
              </a:lnSpc>
            </a:pPr>
            <a:r>
              <a:rPr lang="en-US" sz="900"/>
              <a:t>--- Do you think people usually do this?   Why do some people wait until it is too late?</a:t>
            </a:r>
          </a:p>
          <a:p>
            <a:pPr lvl="1" eaLnBrk="1" hangingPunct="1">
              <a:lnSpc>
                <a:spcPct val="69000"/>
              </a:lnSpc>
            </a:pPr>
            <a:endParaRPr lang="en-US" sz="900"/>
          </a:p>
          <a:p>
            <a:pPr lvl="1" eaLnBrk="1" hangingPunct="1">
              <a:lnSpc>
                <a:spcPct val="69000"/>
              </a:lnSpc>
            </a:pPr>
            <a:r>
              <a:rPr lang="en-US" sz="900"/>
              <a:t>will use a process to produce high quality products</a:t>
            </a:r>
          </a:p>
          <a:p>
            <a:pPr lvl="1" eaLnBrk="1" hangingPunct="1">
              <a:lnSpc>
                <a:spcPct val="69000"/>
              </a:lnSpc>
            </a:pPr>
            <a:r>
              <a:rPr lang="en-US" sz="900"/>
              <a:t>--- How many times have you had to go into a system to work on a serious problem in system test or the customer site?</a:t>
            </a:r>
          </a:p>
          <a:p>
            <a:pPr lvl="1" eaLnBrk="1" hangingPunct="1">
              <a:lnSpc>
                <a:spcPct val="69000"/>
              </a:lnSpc>
            </a:pPr>
            <a:r>
              <a:rPr lang="en-US" sz="900"/>
              <a:t>--- How often was it a simple problem that could have been caught by CR or Inspections Or Unit Test?</a:t>
            </a:r>
          </a:p>
          <a:p>
            <a:pPr lvl="1" eaLnBrk="1" hangingPunct="1">
              <a:lnSpc>
                <a:spcPct val="69000"/>
              </a:lnSpc>
            </a:pPr>
            <a:endParaRPr lang="en-US" sz="900"/>
          </a:p>
          <a:p>
            <a:pPr lvl="1" eaLnBrk="1" hangingPunct="1">
              <a:lnSpc>
                <a:spcPct val="69000"/>
              </a:lnSpc>
            </a:pPr>
            <a:r>
              <a:rPr lang="en-US" sz="900"/>
              <a:t>will work to improve</a:t>
            </a:r>
          </a:p>
          <a:p>
            <a:pPr lvl="1" eaLnBrk="1" hangingPunct="1">
              <a:lnSpc>
                <a:spcPct val="69000"/>
              </a:lnSpc>
            </a:pPr>
            <a:r>
              <a:rPr lang="en-US" sz="900"/>
              <a:t>---- Do you know which of the above areas you may be weak in?   </a:t>
            </a:r>
          </a:p>
          <a:p>
            <a:pPr lvl="1" eaLnBrk="1" hangingPunct="1">
              <a:lnSpc>
                <a:spcPct val="69000"/>
              </a:lnSpc>
            </a:pPr>
            <a:r>
              <a:rPr lang="en-US" sz="900"/>
              <a:t>---- Did your Performance Analysis Report give you ideas of what to work on?</a:t>
            </a:r>
          </a:p>
          <a:p>
            <a:pPr lvl="1" eaLnBrk="1" hangingPunct="1">
              <a:lnSpc>
                <a:spcPct val="69000"/>
              </a:lnSpc>
            </a:pPr>
            <a:endParaRPr lang="en-US" sz="900"/>
          </a:p>
        </p:txBody>
      </p:sp>
    </p:spTree>
    <p:extLst>
      <p:ext uri="{BB962C8B-B14F-4D97-AF65-F5344CB8AC3E}">
        <p14:creationId xmlns:p14="http://schemas.microsoft.com/office/powerpoint/2010/main" val="33719575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Rot="1" noChangeAspect="1" noChangeArrowheads="1" noTextEdit="1"/>
          </p:cNvSpPr>
          <p:nvPr>
            <p:ph type="sldImg"/>
          </p:nvPr>
        </p:nvSpPr>
        <p:spPr>
          <a:ln/>
        </p:spPr>
      </p:sp>
      <p:sp>
        <p:nvSpPr>
          <p:cNvPr id="20483"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a:t>This slide just introduces an overview of working with others.   The following slides elaborate each of the above points.</a:t>
            </a:r>
          </a:p>
        </p:txBody>
      </p:sp>
    </p:spTree>
    <p:extLst>
      <p:ext uri="{BB962C8B-B14F-4D97-AF65-F5344CB8AC3E}">
        <p14:creationId xmlns:p14="http://schemas.microsoft.com/office/powerpoint/2010/main" val="39626615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Rot="1" noChangeAspect="1" noChangeArrowheads="1" noTextEdit="1"/>
          </p:cNvSpPr>
          <p:nvPr>
            <p:ph type="sldImg"/>
          </p:nvPr>
        </p:nvSpPr>
        <p:spPr>
          <a:ln/>
        </p:spPr>
      </p:sp>
      <p:sp>
        <p:nvSpPr>
          <p:cNvPr id="21507"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a:t>The instructor could ask </a:t>
            </a:r>
            <a:r>
              <a:rPr lang="ja-JP" altLang="en-US"/>
              <a:t>“</a:t>
            </a:r>
            <a:r>
              <a:rPr lang="en-US"/>
              <a:t>What activities would be helpful for you to do to help your team be successful?</a:t>
            </a:r>
            <a:r>
              <a:rPr lang="ja-JP" altLang="en-US"/>
              <a:t>”</a:t>
            </a:r>
            <a:endParaRPr lang="en-US"/>
          </a:p>
          <a:p>
            <a:pPr eaLnBrk="1" hangingPunct="1"/>
            <a:endParaRPr lang="en-US"/>
          </a:p>
          <a:p>
            <a:pPr eaLnBrk="1" hangingPunct="1"/>
            <a:r>
              <a:rPr lang="en-US"/>
              <a:t>Some ideas:</a:t>
            </a:r>
          </a:p>
          <a:p>
            <a:pPr eaLnBrk="1" hangingPunct="1"/>
            <a:r>
              <a:rPr lang="en-US"/>
              <a:t>--- careful inspections of other people</a:t>
            </a:r>
            <a:r>
              <a:rPr lang="ja-JP" altLang="en-US"/>
              <a:t>’</a:t>
            </a:r>
            <a:r>
              <a:rPr lang="en-US"/>
              <a:t>s work products</a:t>
            </a:r>
          </a:p>
          <a:p>
            <a:pPr eaLnBrk="1" hangingPunct="1"/>
            <a:r>
              <a:rPr lang="en-US"/>
              <a:t>--- provide constructive feedback that is focused on helping the other people to build great work products while recognizing the effort they put into it</a:t>
            </a:r>
          </a:p>
          <a:p>
            <a:pPr eaLnBrk="1" hangingPunct="1"/>
            <a:r>
              <a:rPr lang="en-US"/>
              <a:t>--- pitching  in when other people are behind</a:t>
            </a:r>
          </a:p>
          <a:p>
            <a:pPr eaLnBrk="1" hangingPunct="1"/>
            <a:r>
              <a:rPr lang="en-US"/>
              <a:t>--- giving up work products to others when you are behind</a:t>
            </a:r>
          </a:p>
          <a:p>
            <a:pPr eaLnBrk="1" hangingPunct="1"/>
            <a:r>
              <a:rPr lang="en-US"/>
              <a:t>--- take on a TSP Role manager responsibility</a:t>
            </a:r>
          </a:p>
          <a:p>
            <a:pPr eaLnBrk="1" hangingPunct="1"/>
            <a:endParaRPr lang="en-US"/>
          </a:p>
          <a:p>
            <a:pPr eaLnBrk="1" hangingPunct="1"/>
            <a:r>
              <a:rPr lang="en-US"/>
              <a:t>OTHERS QUESTIONS YOU COULD ASK:</a:t>
            </a:r>
          </a:p>
          <a:p>
            <a:pPr eaLnBrk="1" hangingPunct="1"/>
            <a:r>
              <a:rPr lang="en-US"/>
              <a:t>--- How could someone not be focused on the team?</a:t>
            </a:r>
          </a:p>
          <a:p>
            <a:pPr eaLnBrk="1" hangingPunct="1"/>
            <a:r>
              <a:rPr lang="en-US"/>
              <a:t>--- How could someone be disruptive or tear down a team?</a:t>
            </a:r>
          </a:p>
          <a:p>
            <a:pPr eaLnBrk="1" hangingPunct="1"/>
            <a:r>
              <a:rPr lang="en-US"/>
              <a:t>--- have you seen any of these behaviors?</a:t>
            </a:r>
          </a:p>
          <a:p>
            <a:pPr eaLnBrk="1" hangingPunct="1"/>
            <a:r>
              <a:rPr lang="en-US"/>
              <a:t>--- Have you done any?</a:t>
            </a:r>
          </a:p>
          <a:p>
            <a:pPr eaLnBrk="1" hangingPunct="1"/>
            <a:endParaRPr lang="en-US"/>
          </a:p>
          <a:p>
            <a:pPr eaLnBrk="1" hangingPunct="1"/>
            <a:endParaRPr lang="en-US"/>
          </a:p>
        </p:txBody>
      </p:sp>
    </p:spTree>
    <p:extLst>
      <p:ext uri="{BB962C8B-B14F-4D97-AF65-F5344CB8AC3E}">
        <p14:creationId xmlns:p14="http://schemas.microsoft.com/office/powerpoint/2010/main" val="40061520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a:p>
          <a:p>
            <a:pPr eaLnBrk="1" hangingPunct="1"/>
            <a:endParaRPr lang="en-US"/>
          </a:p>
        </p:txBody>
      </p:sp>
    </p:spTree>
    <p:extLst>
      <p:ext uri="{BB962C8B-B14F-4D97-AF65-F5344CB8AC3E}">
        <p14:creationId xmlns:p14="http://schemas.microsoft.com/office/powerpoint/2010/main" val="37017732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Rot="1" noChangeAspect="1" noChangeArrowheads="1" noTextEdit="1"/>
          </p:cNvSpPr>
          <p:nvPr>
            <p:ph type="sldImg"/>
          </p:nvPr>
        </p:nvSpPr>
        <p:spPr>
          <a:ln/>
        </p:spPr>
      </p:sp>
      <p:sp>
        <p:nvSpPr>
          <p:cNvPr id="23555"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lnSpc>
                <a:spcPct val="69000"/>
              </a:lnSpc>
            </a:pPr>
            <a:r>
              <a:rPr lang="en-US" sz="1000"/>
              <a:t>Before talking about this slide, you may ask the participants if they have seen conflicts on teams they have been on.   Were they ignored?  Were they dealt with well? Poorly?  How?</a:t>
            </a:r>
          </a:p>
          <a:p>
            <a:pPr eaLnBrk="1" hangingPunct="1">
              <a:lnSpc>
                <a:spcPct val="69000"/>
              </a:lnSpc>
            </a:pPr>
            <a:endParaRPr lang="en-US" sz="1000"/>
          </a:p>
          <a:p>
            <a:pPr eaLnBrk="1" hangingPunct="1">
              <a:lnSpc>
                <a:spcPct val="69000"/>
              </a:lnSpc>
            </a:pPr>
            <a:r>
              <a:rPr lang="en-US" sz="1000"/>
              <a:t>When teams tackle difficult challenges in a technical domain, differences of opinions will emerge. </a:t>
            </a:r>
          </a:p>
          <a:p>
            <a:pPr eaLnBrk="1" hangingPunct="1">
              <a:lnSpc>
                <a:spcPct val="69000"/>
              </a:lnSpc>
            </a:pPr>
            <a:r>
              <a:rPr lang="en-US" sz="900"/>
              <a:t>Don</a:t>
            </a:r>
            <a:r>
              <a:rPr lang="ja-JP" altLang="en-US" sz="900"/>
              <a:t>’</a:t>
            </a:r>
            <a:r>
              <a:rPr lang="en-US" sz="900"/>
              <a:t>t ignore conflicts.   Although this sometimes works, it usually does not.  It is best to try to resolve differences as they arise.</a:t>
            </a:r>
          </a:p>
          <a:p>
            <a:pPr eaLnBrk="1" hangingPunct="1">
              <a:lnSpc>
                <a:spcPct val="69000"/>
              </a:lnSpc>
            </a:pPr>
            <a:r>
              <a:rPr lang="en-US" sz="900"/>
              <a:t>When teams tackle difficult challenges in a technical domain, differences of opinions will emerge.</a:t>
            </a:r>
          </a:p>
          <a:p>
            <a:pPr eaLnBrk="1" hangingPunct="1">
              <a:lnSpc>
                <a:spcPct val="69000"/>
              </a:lnSpc>
            </a:pPr>
            <a:endParaRPr lang="en-US" sz="900"/>
          </a:p>
          <a:p>
            <a:pPr eaLnBrk="1" hangingPunct="1">
              <a:lnSpc>
                <a:spcPct val="69000"/>
              </a:lnSpc>
            </a:pPr>
            <a:r>
              <a:rPr lang="en-US" sz="900"/>
              <a:t>When these conflicts are thoughtfully explored, a superior solution often emerges.</a:t>
            </a:r>
          </a:p>
          <a:p>
            <a:pPr eaLnBrk="1" hangingPunct="1">
              <a:lnSpc>
                <a:spcPct val="69000"/>
              </a:lnSpc>
            </a:pPr>
            <a:r>
              <a:rPr lang="en-US" sz="900"/>
              <a:t>Clarify your position.   Focus on what your goals and your beliefs are and let people know how those lead you to a position.   </a:t>
            </a:r>
          </a:p>
          <a:p>
            <a:pPr eaLnBrk="1" hangingPunct="1">
              <a:lnSpc>
                <a:spcPct val="69000"/>
              </a:lnSpc>
            </a:pPr>
            <a:r>
              <a:rPr lang="en-US" sz="900"/>
              <a:t>Listen.   Use emphatic listening, with the intent to understand.   Let the other person know you understand by telling them what you understand.  (When people repeats things, it is usually because they don</a:t>
            </a:r>
            <a:r>
              <a:rPr lang="ja-JP" altLang="en-US" sz="900"/>
              <a:t>’</a:t>
            </a:r>
            <a:r>
              <a:rPr lang="en-US" sz="900"/>
              <a:t>t know they have been heard.)</a:t>
            </a:r>
          </a:p>
          <a:p>
            <a:pPr eaLnBrk="1" hangingPunct="1">
              <a:lnSpc>
                <a:spcPct val="69000"/>
              </a:lnSpc>
            </a:pPr>
            <a:r>
              <a:rPr lang="en-US" sz="900"/>
              <a:t>Negotiate towards a win-win solution.    Be careful not to cling to positions.   If people focus on their goals, they usually find a superior solution that works for each participant.</a:t>
            </a:r>
          </a:p>
          <a:p>
            <a:pPr eaLnBrk="1" hangingPunct="1">
              <a:lnSpc>
                <a:spcPct val="69000"/>
              </a:lnSpc>
            </a:pPr>
            <a:r>
              <a:rPr lang="en-US" sz="900"/>
              <a:t>You are on the same team.  When teams establish meaningful shared goals in meeting 2, they are often useful in helping reach consensus.</a:t>
            </a:r>
          </a:p>
          <a:p>
            <a:pPr eaLnBrk="1" hangingPunct="1">
              <a:lnSpc>
                <a:spcPct val="69000"/>
              </a:lnSpc>
            </a:pPr>
            <a:endParaRPr lang="en-US" sz="900"/>
          </a:p>
          <a:p>
            <a:pPr eaLnBrk="1" hangingPunct="1">
              <a:lnSpc>
                <a:spcPct val="69000"/>
              </a:lnSpc>
            </a:pPr>
            <a:r>
              <a:rPr lang="en-US" sz="900"/>
              <a:t>In spite of using these techniques, sometimes it can feel like the consensus process is stuck.   The following are suggestions this situation. </a:t>
            </a:r>
          </a:p>
          <a:p>
            <a:pPr eaLnBrk="1" hangingPunct="1">
              <a:lnSpc>
                <a:spcPct val="69000"/>
              </a:lnSpc>
            </a:pPr>
            <a:r>
              <a:rPr lang="en-US" sz="900"/>
              <a:t>	-Make a table with the major alternatives being decided</a:t>
            </a:r>
          </a:p>
          <a:p>
            <a:pPr eaLnBrk="1" hangingPunct="1">
              <a:lnSpc>
                <a:spcPct val="69000"/>
              </a:lnSpc>
            </a:pPr>
            <a:r>
              <a:rPr lang="en-US" sz="900"/>
              <a:t>	-list the risks associated with implementing each alternative</a:t>
            </a:r>
          </a:p>
          <a:p>
            <a:pPr eaLnBrk="1" hangingPunct="1">
              <a:lnSpc>
                <a:spcPct val="69000"/>
              </a:lnSpc>
            </a:pPr>
            <a:r>
              <a:rPr lang="en-US" sz="900"/>
              <a:t>	-list potential mitigations to those risks</a:t>
            </a:r>
          </a:p>
          <a:p>
            <a:pPr eaLnBrk="1" hangingPunct="1">
              <a:lnSpc>
                <a:spcPct val="69000"/>
              </a:lnSpc>
            </a:pPr>
            <a:r>
              <a:rPr lang="en-US" sz="900"/>
              <a:t>	-Go around the table of the major players in discussion and see how strongly on a scale of 1 to 10 they feel about their position</a:t>
            </a:r>
          </a:p>
          <a:p>
            <a:pPr eaLnBrk="1" hangingPunct="1">
              <a:lnSpc>
                <a:spcPct val="69000"/>
              </a:lnSpc>
            </a:pPr>
            <a:endParaRPr lang="en-US" sz="900"/>
          </a:p>
          <a:p>
            <a:pPr eaLnBrk="1" hangingPunct="1">
              <a:lnSpc>
                <a:spcPct val="69000"/>
              </a:lnSpc>
            </a:pPr>
            <a:r>
              <a:rPr lang="en-US" sz="900"/>
              <a:t>If this does not facilitate a decision, it may be up to a role manager or the team leader to make the decision.    This is unfortunate, because it can lead to less optimum decisions and disgruntled team members.</a:t>
            </a:r>
          </a:p>
        </p:txBody>
      </p:sp>
    </p:spTree>
    <p:extLst>
      <p:ext uri="{BB962C8B-B14F-4D97-AF65-F5344CB8AC3E}">
        <p14:creationId xmlns:p14="http://schemas.microsoft.com/office/powerpoint/2010/main" val="6176835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Rot="1" noChangeAspect="1" noChangeArrowheads="1" noTextEdit="1"/>
          </p:cNvSpPr>
          <p:nvPr>
            <p:ph type="sldImg"/>
          </p:nvPr>
        </p:nvSpPr>
        <p:spPr>
          <a:ln/>
        </p:spPr>
      </p:sp>
      <p:sp>
        <p:nvSpPr>
          <p:cNvPr id="24579"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a:t>Most significant sized teams are comprised of people with varying degrees of experience and skills.</a:t>
            </a:r>
          </a:p>
          <a:p>
            <a:pPr eaLnBrk="1" hangingPunct="1"/>
            <a:endParaRPr lang="en-US"/>
          </a:p>
          <a:p>
            <a:pPr eaLnBrk="1" hangingPunct="1"/>
            <a:r>
              <a:rPr lang="en-US"/>
              <a:t>It is important for you to seek help from those more experienced then you to help build your skills and to help the team be effective.</a:t>
            </a:r>
          </a:p>
          <a:p>
            <a:pPr eaLnBrk="1" hangingPunct="1"/>
            <a:endParaRPr lang="en-US"/>
          </a:p>
          <a:p>
            <a:pPr eaLnBrk="1" hangingPunct="1"/>
            <a:r>
              <a:rPr lang="en-US"/>
              <a:t>Equally, it is important to help build the skills of others that need help.</a:t>
            </a:r>
          </a:p>
          <a:p>
            <a:pPr eaLnBrk="1" hangingPunct="1"/>
            <a:endParaRPr lang="en-US"/>
          </a:p>
          <a:p>
            <a:pPr eaLnBrk="1" hangingPunct="1"/>
            <a:r>
              <a:rPr lang="en-US"/>
              <a:t>On one TSP team, a member </a:t>
            </a:r>
            <a:r>
              <a:rPr lang="ja-JP" altLang="en-US"/>
              <a:t>“</a:t>
            </a:r>
            <a:r>
              <a:rPr lang="en-US"/>
              <a:t>Dan</a:t>
            </a:r>
            <a:r>
              <a:rPr lang="ja-JP" altLang="en-US"/>
              <a:t>”</a:t>
            </a:r>
            <a:r>
              <a:rPr lang="en-US"/>
              <a:t> was struggling.   The other team members initially felt he was incompetent and sabotaging the project.  They discussed this with the TSP coach who suggested they had a responsibility to help the member.  The worried team mates asked </a:t>
            </a:r>
            <a:r>
              <a:rPr lang="ja-JP" altLang="en-US"/>
              <a:t>“</a:t>
            </a:r>
            <a:r>
              <a:rPr lang="en-US"/>
              <a:t>Dan</a:t>
            </a:r>
            <a:r>
              <a:rPr lang="ja-JP" altLang="en-US"/>
              <a:t>”</a:t>
            </a:r>
            <a:r>
              <a:rPr lang="en-US"/>
              <a:t> if he needed help.  He said </a:t>
            </a:r>
            <a:r>
              <a:rPr lang="ja-JP" altLang="en-US"/>
              <a:t>“</a:t>
            </a:r>
            <a:r>
              <a:rPr lang="en-US"/>
              <a:t>YES, I Was afraid to ask.</a:t>
            </a:r>
            <a:r>
              <a:rPr lang="ja-JP" altLang="en-US"/>
              <a:t>”</a:t>
            </a:r>
            <a:r>
              <a:rPr lang="en-US"/>
              <a:t>    They had a very meaningful discussion about the problem areas.   They redistributed the work load to areas that Dan was more familiar with and they helped him in the areas he was not.    The team was successful.  (NOTE: This is a true story)</a:t>
            </a:r>
          </a:p>
          <a:p>
            <a:pPr eaLnBrk="1" hangingPunct="1"/>
            <a:endParaRPr lang="en-US"/>
          </a:p>
          <a:p>
            <a:pPr eaLnBrk="1" hangingPunct="1"/>
            <a:r>
              <a:rPr lang="en-US"/>
              <a:t>The instructor could tell this story or a different one and ask </a:t>
            </a:r>
            <a:r>
              <a:rPr lang="ja-JP" altLang="en-US"/>
              <a:t>“</a:t>
            </a:r>
            <a:r>
              <a:rPr lang="en-US"/>
              <a:t>How would have this true story been different if the other team members just ignored and resented Dan?</a:t>
            </a:r>
            <a:r>
              <a:rPr lang="ja-JP" altLang="en-US"/>
              <a:t>”</a:t>
            </a:r>
            <a:endParaRPr lang="en-US"/>
          </a:p>
          <a:p>
            <a:pPr eaLnBrk="1" hangingPunct="1"/>
            <a:endParaRPr lang="en-US"/>
          </a:p>
          <a:p>
            <a:pPr eaLnBrk="1" hangingPunct="1"/>
            <a:endParaRPr lang="en-US"/>
          </a:p>
        </p:txBody>
      </p:sp>
    </p:spTree>
    <p:extLst>
      <p:ext uri="{BB962C8B-B14F-4D97-AF65-F5344CB8AC3E}">
        <p14:creationId xmlns:p14="http://schemas.microsoft.com/office/powerpoint/2010/main" val="362771817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6" name="Picture Placeholder 5"/>
          <p:cNvPicPr>
            <a:picLocks noChangeAspect="1"/>
          </p:cNvPicPr>
          <p:nvPr/>
        </p:nvPicPr>
        <p:blipFill rotWithShape="1">
          <a:blip r:embed="rId2" cstate="screen">
            <a:extLst>
              <a:ext uri="{28A0092B-C50C-407E-A947-70E740481C1C}">
                <a14:useLocalDpi xmlns:a14="http://schemas.microsoft.com/office/drawing/2010/main"/>
              </a:ext>
            </a:extLst>
          </a:blip>
          <a:srcRect l="9026"/>
          <a:stretch/>
        </p:blipFill>
        <p:spPr>
          <a:xfrm>
            <a:off x="6059156" y="0"/>
            <a:ext cx="3084843" cy="6375400"/>
          </a:xfrm>
          <a:prstGeom prst="rect">
            <a:avLst/>
          </a:prstGeom>
        </p:spPr>
      </p:pic>
      <p:sp>
        <p:nvSpPr>
          <p:cNvPr id="7" name="Rectangle 6"/>
          <p:cNvSpPr/>
          <p:nvPr/>
        </p:nvSpPr>
        <p:spPr bwMode="auto">
          <a:xfrm>
            <a:off x="2" y="-17418"/>
            <a:ext cx="6059154" cy="640080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fontAlgn="base">
              <a:spcBef>
                <a:spcPct val="50000"/>
              </a:spcBef>
              <a:spcAft>
                <a:spcPct val="0"/>
              </a:spcAft>
            </a:pPr>
            <a:endParaRPr lang="en-US" sz="2000" b="1" dirty="0" smtClean="0">
              <a:solidFill>
                <a:prstClr val="black"/>
              </a:solidFill>
              <a:latin typeface="Arial" charset="0"/>
              <a:ea typeface="ＭＳ Ｐゴシック" pitchFamily="1" charset="-128"/>
            </a:endParaRPr>
          </a:p>
        </p:txBody>
      </p:sp>
      <p:sp>
        <p:nvSpPr>
          <p:cNvPr id="2" name="Title 1"/>
          <p:cNvSpPr>
            <a:spLocks noGrp="1"/>
          </p:cNvSpPr>
          <p:nvPr>
            <p:ph type="ctrTitle" hasCustomPrompt="1"/>
          </p:nvPr>
        </p:nvSpPr>
        <p:spPr>
          <a:xfrm>
            <a:off x="392113" y="266700"/>
            <a:ext cx="4789487" cy="3657600"/>
          </a:xfrm>
        </p:spPr>
        <p:txBody>
          <a:bodyPr anchor="b">
            <a:normAutofit/>
          </a:bodyPr>
          <a:lstStyle>
            <a:lvl1pPr algn="l">
              <a:defRPr sz="3200">
                <a:solidFill>
                  <a:schemeClr val="bg1"/>
                </a:solidFill>
              </a:defRPr>
            </a:lvl1pPr>
          </a:lstStyle>
          <a:p>
            <a:r>
              <a:rPr lang="en-US" dirty="0" smtClean="0"/>
              <a:t>Click to edit Master </a:t>
            </a:r>
            <a:br>
              <a:rPr lang="en-US" dirty="0" smtClean="0"/>
            </a:br>
            <a:r>
              <a:rPr lang="en-US" dirty="0" smtClean="0"/>
              <a:t>title style</a:t>
            </a:r>
            <a:endParaRPr lang="en-US" dirty="0"/>
          </a:p>
        </p:txBody>
      </p:sp>
      <p:sp>
        <p:nvSpPr>
          <p:cNvPr id="3" name="Subtitle 2"/>
          <p:cNvSpPr>
            <a:spLocks noGrp="1"/>
          </p:cNvSpPr>
          <p:nvPr>
            <p:ph type="subTitle" idx="1"/>
          </p:nvPr>
        </p:nvSpPr>
        <p:spPr>
          <a:xfrm>
            <a:off x="392113" y="4076700"/>
            <a:ext cx="4789487" cy="1295400"/>
          </a:xfrm>
        </p:spPr>
        <p:txBody>
          <a:bodyPr>
            <a:normAutofit/>
          </a:bodyPr>
          <a:lstStyle>
            <a:lvl1pPr marL="0" indent="0" algn="l">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11" name="TextBox 10"/>
          <p:cNvSpPr txBox="1"/>
          <p:nvPr/>
        </p:nvSpPr>
        <p:spPr>
          <a:xfrm>
            <a:off x="381000" y="5493287"/>
            <a:ext cx="4789487" cy="646331"/>
          </a:xfrm>
          <a:prstGeom prst="rect">
            <a:avLst/>
          </a:prstGeom>
          <a:noFill/>
        </p:spPr>
        <p:txBody>
          <a:bodyPr wrap="square" lIns="0" tIns="0" rIns="0" bIns="0" rtlCol="0">
            <a:spAutoFit/>
          </a:bodyPr>
          <a:lstStyle/>
          <a:p>
            <a:r>
              <a:rPr lang="en-US" sz="1400" dirty="0" smtClean="0">
                <a:solidFill>
                  <a:schemeClr val="bg1"/>
                </a:solidFill>
                <a:latin typeface="Arial" panose="020B0604020202020204" pitchFamily="34" charset="0"/>
                <a:cs typeface="Arial" panose="020B0604020202020204" pitchFamily="34" charset="0"/>
              </a:rPr>
              <a:t>Software Engineering Institute</a:t>
            </a:r>
          </a:p>
          <a:p>
            <a:r>
              <a:rPr lang="en-US" sz="1400" dirty="0" smtClean="0">
                <a:solidFill>
                  <a:schemeClr val="bg1"/>
                </a:solidFill>
                <a:latin typeface="Arial" panose="020B0604020202020204" pitchFamily="34" charset="0"/>
                <a:cs typeface="Arial" panose="020B0604020202020204" pitchFamily="34" charset="0"/>
              </a:rPr>
              <a:t>Carnegie Mellon University</a:t>
            </a:r>
          </a:p>
          <a:p>
            <a:r>
              <a:rPr lang="en-US" sz="1400" dirty="0" smtClean="0">
                <a:solidFill>
                  <a:schemeClr val="bg1"/>
                </a:solidFill>
                <a:latin typeface="Arial" panose="020B0604020202020204" pitchFamily="34" charset="0"/>
                <a:cs typeface="Arial" panose="020B0604020202020204" pitchFamily="34" charset="0"/>
              </a:rPr>
              <a:t>Pittsburgh, PA  15213</a:t>
            </a:r>
          </a:p>
        </p:txBody>
      </p:sp>
      <p:sp>
        <p:nvSpPr>
          <p:cNvPr id="15" name="Rectangle 14"/>
          <p:cNvSpPr/>
          <p:nvPr/>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3" name="Rectangle 73"/>
          <p:cNvSpPr>
            <a:spLocks noChangeArrowheads="1"/>
          </p:cNvSpPr>
          <p:nvPr/>
        </p:nvSpPr>
        <p:spPr bwMode="white">
          <a:xfrm>
            <a:off x="4413250" y="6411779"/>
            <a:ext cx="2019300" cy="92333"/>
          </a:xfrm>
          <a:prstGeom prst="rect">
            <a:avLst/>
          </a:prstGeom>
          <a:noFill/>
          <a:ln w="9525">
            <a:noFill/>
            <a:miter lim="800000"/>
            <a:headEnd/>
            <a:tailEnd/>
          </a:ln>
          <a:effectLst/>
        </p:spPr>
        <p:txBody>
          <a:bodyPr wrap="square" lIns="0" tIns="0" rIns="45714" bIns="0" anchor="t" anchorCtr="0">
            <a:spAutoFit/>
          </a:bodyPr>
          <a:lstStyle/>
          <a:p>
            <a:pPr marL="0" indent="0" algn="l" eaLnBrk="0" hangingPunct="0">
              <a:lnSpc>
                <a:spcPct val="100000"/>
              </a:lnSpc>
              <a:spcBef>
                <a:spcPct val="0"/>
              </a:spcBef>
            </a:pPr>
            <a:r>
              <a:rPr lang="en-US" sz="600" b="0" spc="0" baseline="0" smtClean="0">
                <a:solidFill>
                  <a:srgbClr val="FFFFFF"/>
                </a:solidFill>
                <a:latin typeface="Arial" panose="020B0604020202020204" pitchFamily="34" charset="0"/>
                <a:cs typeface="Arial" panose="020B0604020202020204" pitchFamily="34" charset="0"/>
              </a:rPr>
              <a:t> </a:t>
            </a:r>
            <a:r>
              <a:rPr lang="en-US" sz="600" b="0" spc="0" baseline="0" dirty="0" smtClean="0">
                <a:solidFill>
                  <a:srgbClr val="FFFFFF"/>
                </a:solidFill>
                <a:latin typeface="Arial" panose="020B0604020202020204" pitchFamily="34" charset="0"/>
                <a:cs typeface="Arial" panose="020B0604020202020204" pitchFamily="34" charset="0"/>
              </a:rPr>
              <a:t>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4" name="TextBox 13"/>
          <p:cNvSpPr txBox="1"/>
          <p:nvPr/>
        </p:nvSpPr>
        <p:spPr>
          <a:xfrm>
            <a:off x="6502400" y="6411779"/>
            <a:ext cx="1873250" cy="276999"/>
          </a:xfrm>
          <a:prstGeom prst="rect">
            <a:avLst/>
          </a:prstGeom>
          <a:noFill/>
        </p:spPr>
        <p:txBody>
          <a:bodyPr wrap="square" lIns="0" tIns="0" rIns="0" bIns="0" rtlCol="0">
            <a:spAutoFit/>
          </a:bodyPr>
          <a:lstStyle/>
          <a:p>
            <a:r>
              <a:rPr lang="en-US" sz="600" dirty="0" smtClean="0">
                <a:solidFill>
                  <a:srgbClr val="FFFFFF"/>
                </a:solidFill>
                <a:latin typeface="Arial"/>
                <a:cs typeface="Arial"/>
              </a:rPr>
              <a:t>This material has been approved for public release and unlimited distribution. Please see Copyright notice for non-US Government use and distribution.</a:t>
            </a:r>
            <a:endParaRPr lang="en-US" sz="500" dirty="0">
              <a:solidFill>
                <a:srgbClr val="FFFFFF"/>
              </a:solidFill>
              <a:latin typeface="Arial"/>
              <a:cs typeface="Arial"/>
            </a:endParaRPr>
          </a:p>
        </p:txBody>
      </p:sp>
      <p:pic>
        <p:nvPicPr>
          <p:cNvPr id="16" name="Picture Placeholder 5"/>
          <p:cNvPicPr>
            <a:picLocks noChangeAspect="1"/>
          </p:cNvPicPr>
          <p:nvPr userDrawn="1"/>
        </p:nvPicPr>
        <p:blipFill rotWithShape="1">
          <a:blip r:embed="rId2" cstate="screen">
            <a:extLst>
              <a:ext uri="{28A0092B-C50C-407E-A947-70E740481C1C}">
                <a14:useLocalDpi xmlns:a14="http://schemas.microsoft.com/office/drawing/2010/main"/>
              </a:ext>
            </a:extLst>
          </a:blip>
          <a:srcRect l="9026"/>
          <a:stretch/>
        </p:blipFill>
        <p:spPr>
          <a:xfrm>
            <a:off x="6059156" y="0"/>
            <a:ext cx="3084843" cy="6375400"/>
          </a:xfrm>
          <a:prstGeom prst="rect">
            <a:avLst/>
          </a:prstGeom>
        </p:spPr>
      </p:pic>
      <p:sp>
        <p:nvSpPr>
          <p:cNvPr id="17" name="Rectangle 16"/>
          <p:cNvSpPr/>
          <p:nvPr userDrawn="1"/>
        </p:nvSpPr>
        <p:spPr bwMode="auto">
          <a:xfrm>
            <a:off x="2" y="-17418"/>
            <a:ext cx="6059154" cy="640080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fontAlgn="base">
              <a:spcBef>
                <a:spcPct val="50000"/>
              </a:spcBef>
              <a:spcAft>
                <a:spcPct val="0"/>
              </a:spcAft>
            </a:pPr>
            <a:endParaRPr lang="en-US" sz="2000" b="1" dirty="0" smtClean="0">
              <a:solidFill>
                <a:prstClr val="black"/>
              </a:solidFill>
              <a:latin typeface="Arial" charset="0"/>
              <a:ea typeface="ＭＳ Ｐゴシック" pitchFamily="1" charset="-128"/>
            </a:endParaRPr>
          </a:p>
        </p:txBody>
      </p:sp>
      <p:sp>
        <p:nvSpPr>
          <p:cNvPr id="18" name="TextBox 17"/>
          <p:cNvSpPr txBox="1"/>
          <p:nvPr userDrawn="1"/>
        </p:nvSpPr>
        <p:spPr>
          <a:xfrm>
            <a:off x="381000" y="5493287"/>
            <a:ext cx="4789487" cy="646331"/>
          </a:xfrm>
          <a:prstGeom prst="rect">
            <a:avLst/>
          </a:prstGeom>
          <a:noFill/>
        </p:spPr>
        <p:txBody>
          <a:bodyPr wrap="square" lIns="0" tIns="0" rIns="0" bIns="0" rtlCol="0">
            <a:spAutoFit/>
          </a:bodyPr>
          <a:lstStyle/>
          <a:p>
            <a:r>
              <a:rPr lang="en-US" sz="1400" dirty="0" smtClean="0">
                <a:solidFill>
                  <a:schemeClr val="bg1"/>
                </a:solidFill>
                <a:latin typeface="Arial" panose="020B0604020202020204" pitchFamily="34" charset="0"/>
                <a:cs typeface="Arial" panose="020B0604020202020204" pitchFamily="34" charset="0"/>
              </a:rPr>
              <a:t>Software Engineering Institute</a:t>
            </a:r>
          </a:p>
          <a:p>
            <a:r>
              <a:rPr lang="en-US" sz="1400" dirty="0" smtClean="0">
                <a:solidFill>
                  <a:schemeClr val="bg1"/>
                </a:solidFill>
                <a:latin typeface="Arial" panose="020B0604020202020204" pitchFamily="34" charset="0"/>
                <a:cs typeface="Arial" panose="020B0604020202020204" pitchFamily="34" charset="0"/>
              </a:rPr>
              <a:t>Carnegie Mellon University</a:t>
            </a:r>
          </a:p>
          <a:p>
            <a:r>
              <a:rPr lang="en-US" sz="1400" dirty="0" smtClean="0">
                <a:solidFill>
                  <a:schemeClr val="bg1"/>
                </a:solidFill>
                <a:latin typeface="Arial" panose="020B0604020202020204" pitchFamily="34" charset="0"/>
                <a:cs typeface="Arial" panose="020B0604020202020204" pitchFamily="34" charset="0"/>
              </a:rPr>
              <a:t>Pittsburgh, PA  15213</a:t>
            </a:r>
          </a:p>
        </p:txBody>
      </p:sp>
      <p:sp>
        <p:nvSpPr>
          <p:cNvPr id="19" name="Rectangle 18"/>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 name="Picture 1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21" name="Rectangle 73"/>
          <p:cNvSpPr>
            <a:spLocks noChangeArrowheads="1"/>
          </p:cNvSpPr>
          <p:nvPr userDrawn="1"/>
        </p:nvSpPr>
        <p:spPr bwMode="white">
          <a:xfrm>
            <a:off x="4413250" y="6411779"/>
            <a:ext cx="2019300" cy="92333"/>
          </a:xfrm>
          <a:prstGeom prst="rect">
            <a:avLst/>
          </a:prstGeom>
          <a:noFill/>
          <a:ln w="9525">
            <a:noFill/>
            <a:miter lim="800000"/>
            <a:headEnd/>
            <a:tailEnd/>
          </a:ln>
          <a:effectLst/>
        </p:spPr>
        <p:txBody>
          <a:bodyPr wrap="square" lIns="0" tIns="0" rIns="45714" bIns="0" anchor="t" anchorCtr="0">
            <a:spAutoFit/>
          </a:bodyPr>
          <a:lstStyle/>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22" name="TextBox 21"/>
          <p:cNvSpPr txBox="1"/>
          <p:nvPr userDrawn="1"/>
        </p:nvSpPr>
        <p:spPr>
          <a:xfrm>
            <a:off x="6502400" y="6411779"/>
            <a:ext cx="1873250" cy="276999"/>
          </a:xfrm>
          <a:prstGeom prst="rect">
            <a:avLst/>
          </a:prstGeom>
          <a:noFill/>
        </p:spPr>
        <p:txBody>
          <a:bodyPr wrap="square" lIns="0" tIns="0" rIns="0" bIns="0" rtlCol="0">
            <a:spAutoFit/>
          </a:bodyPr>
          <a:lstStyle/>
          <a:p>
            <a:r>
              <a:rPr lang="en-US" sz="600" dirty="0" smtClean="0">
                <a:solidFill>
                  <a:srgbClr val="FFFFFF"/>
                </a:solidFill>
                <a:latin typeface="Arial"/>
                <a:cs typeface="Arial"/>
              </a:rPr>
              <a:t>This material has been approved for public release and unlimited distribution. Please see Copyright notice for non-US Government use and distribution.</a:t>
            </a:r>
            <a:endParaRPr lang="en-US" sz="500" dirty="0">
              <a:solidFill>
                <a:srgbClr val="FFFFFF"/>
              </a:solidFill>
              <a:latin typeface="Arial"/>
              <a:cs typeface="Arial"/>
            </a:endParaRPr>
          </a:p>
        </p:txBody>
      </p:sp>
    </p:spTree>
    <p:extLst>
      <p:ext uri="{BB962C8B-B14F-4D97-AF65-F5344CB8AC3E}">
        <p14:creationId xmlns:p14="http://schemas.microsoft.com/office/powerpoint/2010/main" val="2886323818"/>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hasCustomPrompt="1"/>
          </p:nvPr>
        </p:nvSpPr>
        <p:spPr>
          <a:xfrm>
            <a:off x="381000" y="1143000"/>
            <a:ext cx="5524499"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60579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213044391"/>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7175" y="546100"/>
            <a:ext cx="8505825" cy="341313"/>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04800" y="1447800"/>
            <a:ext cx="4151313" cy="464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08513" y="1447800"/>
            <a:ext cx="4151312" cy="464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10133877"/>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57175" y="546100"/>
            <a:ext cx="8505825" cy="341313"/>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304800" y="1447800"/>
            <a:ext cx="8455025" cy="4648200"/>
          </a:xfrm>
        </p:spPr>
        <p:txBody>
          <a:bodyPr/>
          <a:lstStyle/>
          <a:p>
            <a:pPr lvl="0"/>
            <a:r>
              <a:rPr lang="en-US" noProof="0" smtClean="0"/>
              <a:t>Click icon to add table</a:t>
            </a:r>
            <a:endParaRPr lang="en-US" noProof="0" smtClean="0"/>
          </a:p>
        </p:txBody>
      </p:sp>
    </p:spTree>
    <p:extLst>
      <p:ext uri="{BB962C8B-B14F-4D97-AF65-F5344CB8AC3E}">
        <p14:creationId xmlns:p14="http://schemas.microsoft.com/office/powerpoint/2010/main" val="2680086318"/>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221659476"/>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Section (optional)</a:t>
            </a:r>
            <a:endParaRPr lang="en-US" dirty="0"/>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smtClean="0"/>
              <a:t>Picture (Optional)</a:t>
            </a:r>
            <a:endParaRPr lang="en-US" dirty="0"/>
          </a:p>
        </p:txBody>
      </p:sp>
    </p:spTree>
    <p:extLst>
      <p:ext uri="{BB962C8B-B14F-4D97-AF65-F5344CB8AC3E}">
        <p14:creationId xmlns:p14="http://schemas.microsoft.com/office/powerpoint/2010/main" val="2131738086"/>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Agenda">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a:extLst>
              <a:ext uri="{28A0092B-C50C-407E-A947-70E740481C1C}">
                <a14:useLocalDpi xmlns:a14="http://schemas.microsoft.com/office/drawing/2010/main" val="0"/>
              </a:ext>
            </a:extLst>
          </a:blip>
          <a:srcRect l="5170"/>
          <a:stretch/>
        </p:blipFill>
        <p:spPr>
          <a:xfrm>
            <a:off x="11017" y="1098164"/>
            <a:ext cx="3227483" cy="5242275"/>
          </a:xfrm>
          <a:prstGeom prst="rect">
            <a:avLst/>
          </a:prstGeom>
        </p:spPr>
      </p:pic>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4" name="Content Placeholder 3"/>
          <p:cNvSpPr>
            <a:spLocks noGrp="1"/>
          </p:cNvSpPr>
          <p:nvPr>
            <p:ph sz="half" idx="2"/>
          </p:nvPr>
        </p:nvSpPr>
        <p:spPr>
          <a:xfrm>
            <a:off x="3238500" y="1076898"/>
            <a:ext cx="5486399" cy="5019102"/>
          </a:xfrm>
        </p:spPr>
        <p:txBody>
          <a:bodyPr/>
          <a:lstStyle>
            <a:lvl1pPr>
              <a:defRPr b="1"/>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355324029"/>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86351500"/>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Two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409386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59216" y="1076898"/>
            <a:ext cx="406568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367020488"/>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Three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26841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Content Placeholder 2"/>
          <p:cNvSpPr>
            <a:spLocks noGrp="1"/>
          </p:cNvSpPr>
          <p:nvPr>
            <p:ph sz="half" idx="13"/>
          </p:nvPr>
        </p:nvSpPr>
        <p:spPr>
          <a:xfrm>
            <a:off x="32385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9" name="Content Placeholder 2"/>
          <p:cNvSpPr>
            <a:spLocks noGrp="1"/>
          </p:cNvSpPr>
          <p:nvPr>
            <p:ph sz="half" idx="14"/>
          </p:nvPr>
        </p:nvSpPr>
        <p:spPr>
          <a:xfrm>
            <a:off x="6057900" y="1076898"/>
            <a:ext cx="26670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48712850"/>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Four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19602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1" name="Content Placeholder 2"/>
          <p:cNvSpPr>
            <a:spLocks noGrp="1"/>
          </p:cNvSpPr>
          <p:nvPr>
            <p:ph sz="half" idx="13"/>
          </p:nvPr>
        </p:nvSpPr>
        <p:spPr>
          <a:xfrm>
            <a:off x="25146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2" name="Content Placeholder 2"/>
          <p:cNvSpPr>
            <a:spLocks noGrp="1"/>
          </p:cNvSpPr>
          <p:nvPr>
            <p:ph sz="half" idx="14"/>
          </p:nvPr>
        </p:nvSpPr>
        <p:spPr>
          <a:xfrm>
            <a:off x="46482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3" name="Content Placeholder 2"/>
          <p:cNvSpPr>
            <a:spLocks noGrp="1"/>
          </p:cNvSpPr>
          <p:nvPr>
            <p:ph sz="half" idx="15"/>
          </p:nvPr>
        </p:nvSpPr>
        <p:spPr>
          <a:xfrm>
            <a:off x="6781800" y="1084704"/>
            <a:ext cx="1943100" cy="501129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97509499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9144000" cy="6336792"/>
          </a:xfrm>
        </p:spPr>
        <p:txBody>
          <a:bodyPr/>
          <a:lstStyle/>
          <a:p>
            <a:r>
              <a:rPr lang="en-US" smtClean="0"/>
              <a:t>Click icon to add picture</a:t>
            </a:r>
            <a:endParaRPr lang="en-US"/>
          </a:p>
        </p:txBody>
      </p:sp>
      <p:sp>
        <p:nvSpPr>
          <p:cNvPr id="2" name="Title 1"/>
          <p:cNvSpPr>
            <a:spLocks noGrp="1"/>
          </p:cNvSpPr>
          <p:nvPr>
            <p:ph type="ctrTitle" hasCustomPrompt="1"/>
          </p:nvPr>
        </p:nvSpPr>
        <p:spPr>
          <a:xfrm>
            <a:off x="392113" y="266700"/>
            <a:ext cx="4789487" cy="3657600"/>
          </a:xfrm>
        </p:spPr>
        <p:txBody>
          <a:bodyPr anchor="b">
            <a:normAutofit/>
          </a:bodyPr>
          <a:lstStyle>
            <a:lvl1pPr algn="l">
              <a:defRPr sz="3200">
                <a:solidFill>
                  <a:sysClr val="windowText" lastClr="000000"/>
                </a:solidFill>
              </a:defRPr>
            </a:lvl1pPr>
          </a:lstStyle>
          <a:p>
            <a:r>
              <a:rPr lang="en-US" dirty="0" smtClean="0"/>
              <a:t>Click to edit Master </a:t>
            </a:r>
            <a:br>
              <a:rPr lang="en-US" dirty="0" smtClean="0"/>
            </a:br>
            <a:r>
              <a:rPr lang="en-US" dirty="0" smtClean="0"/>
              <a:t>title style</a:t>
            </a:r>
            <a:endParaRPr lang="en-US" dirty="0"/>
          </a:p>
        </p:txBody>
      </p:sp>
      <p:sp>
        <p:nvSpPr>
          <p:cNvPr id="3" name="Subtitle 2"/>
          <p:cNvSpPr>
            <a:spLocks noGrp="1"/>
          </p:cNvSpPr>
          <p:nvPr>
            <p:ph type="subTitle" idx="1"/>
          </p:nvPr>
        </p:nvSpPr>
        <p:spPr>
          <a:xfrm>
            <a:off x="392113" y="4076700"/>
            <a:ext cx="4789487" cy="2019300"/>
          </a:xfrm>
        </p:spPr>
        <p:txBody>
          <a:bodyPr>
            <a:normAutofit/>
          </a:bodyPr>
          <a:lstStyle>
            <a:lvl1pPr marL="0" indent="0" algn="l">
              <a:buNone/>
              <a:defRPr sz="20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10" name="Rectangle 9"/>
          <p:cNvSpPr/>
          <p:nvPr/>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6" name="Rectangle 73"/>
          <p:cNvSpPr>
            <a:spLocks noChangeArrowheads="1"/>
          </p:cNvSpPr>
          <p:nvPr/>
        </p:nvSpPr>
        <p:spPr bwMode="white">
          <a:xfrm>
            <a:off x="4413250" y="6411779"/>
            <a:ext cx="2019300" cy="92333"/>
          </a:xfrm>
          <a:prstGeom prst="rect">
            <a:avLst/>
          </a:prstGeom>
          <a:noFill/>
          <a:ln w="9525">
            <a:noFill/>
            <a:miter lim="800000"/>
            <a:headEnd/>
            <a:tailEnd/>
          </a:ln>
          <a:effectLst/>
        </p:spPr>
        <p:txBody>
          <a:bodyPr wrap="square" lIns="0" tIns="0" rIns="45714" bIns="0" anchor="t" anchorCtr="0">
            <a:spAutoFit/>
          </a:bodyPr>
          <a:lstStyle/>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7" name="TextBox 16"/>
          <p:cNvSpPr txBox="1"/>
          <p:nvPr/>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Tree>
    <p:extLst>
      <p:ext uri="{BB962C8B-B14F-4D97-AF65-F5344CB8AC3E}">
        <p14:creationId xmlns:p14="http://schemas.microsoft.com/office/powerpoint/2010/main" val="798747821"/>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Section Header plain">
    <p:bg>
      <p:bgPr>
        <a:solidFill>
          <a:schemeClr val="bg1"/>
        </a:solidFill>
        <a:effectLst/>
      </p:bgPr>
    </p:bg>
    <p:spTree>
      <p:nvGrpSpPr>
        <p:cNvPr id="1" name=""/>
        <p:cNvGrpSpPr/>
        <p:nvPr/>
      </p:nvGrpSpPr>
      <p:grpSpPr>
        <a:xfrm>
          <a:off x="0" y="0"/>
          <a:ext cx="0" cy="0"/>
          <a:chOff x="0" y="0"/>
          <a:chExt cx="0" cy="0"/>
        </a:xfrm>
      </p:grpSpPr>
      <p:sp>
        <p:nvSpPr>
          <p:cNvPr id="10" name="Rectangle 9"/>
          <p:cNvSpPr/>
          <p:nvPr userDrawn="1"/>
        </p:nvSpPr>
        <p:spPr bwMode="auto">
          <a:xfrm>
            <a:off x="2" y="-17418"/>
            <a:ext cx="9143997"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2" name="Title 1"/>
          <p:cNvSpPr>
            <a:spLocks noGrp="1"/>
          </p:cNvSpPr>
          <p:nvPr>
            <p:ph type="title" hasCustomPrompt="1"/>
          </p:nvPr>
        </p:nvSpPr>
        <p:spPr bwMode="white">
          <a:xfrm>
            <a:off x="396875" y="2791271"/>
            <a:ext cx="5127625" cy="282129"/>
          </a:xfrm>
          <a:prstGeom prst="rect">
            <a:avLst/>
          </a:prstGeom>
        </p:spPr>
        <p:txBody>
          <a:bodyPr lIns="0" tIns="0" rIns="0" bIns="0" anchor="b" anchorCtr="0"/>
          <a:lstStyle>
            <a:lvl1pPr algn="l">
              <a:defRPr sz="2000" b="0" cap="none">
                <a:solidFill>
                  <a:schemeClr val="bg1"/>
                </a:solidFill>
              </a:defRPr>
            </a:lvl1pPr>
          </a:lstStyle>
          <a:p>
            <a:r>
              <a:rPr lang="en-US" dirty="0" smtClean="0"/>
              <a:t>Click To Edit Presentation Title</a:t>
            </a:r>
            <a:endParaRPr lang="en-US" dirty="0"/>
          </a:p>
        </p:txBody>
      </p:sp>
      <p:sp>
        <p:nvSpPr>
          <p:cNvPr id="13" name="Text Placeholder 3"/>
          <p:cNvSpPr>
            <a:spLocks noGrp="1"/>
          </p:cNvSpPr>
          <p:nvPr>
            <p:ph type="body" sz="quarter" idx="10" hasCustomPrompt="1"/>
          </p:nvPr>
        </p:nvSpPr>
        <p:spPr bwMode="white">
          <a:xfrm>
            <a:off x="396875" y="3109372"/>
            <a:ext cx="5127626" cy="469900"/>
          </a:xfrm>
          <a:prstGeom prst="rect">
            <a:avLst/>
          </a:prstGeom>
        </p:spPr>
        <p:txBody>
          <a:bodyPr lIns="0" tIns="0" rIns="0" bIns="0"/>
          <a:lstStyle>
            <a:lvl1pPr>
              <a:defRPr sz="3200" b="1">
                <a:solidFill>
                  <a:schemeClr val="bg1"/>
                </a:solidFill>
              </a:defRPr>
            </a:lvl1pPr>
          </a:lstStyle>
          <a:p>
            <a:pPr lvl="0"/>
            <a:r>
              <a:rPr lang="en-US" dirty="0" smtClean="0"/>
              <a:t>Click to edit Section Title</a:t>
            </a:r>
          </a:p>
        </p:txBody>
      </p:sp>
      <p:sp>
        <p:nvSpPr>
          <p:cNvPr id="5" name="Rectangle 4"/>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7" name="Rectangle 6"/>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73"/>
          <p:cNvSpPr>
            <a:spLocks noChangeArrowheads="1"/>
          </p:cNvSpPr>
          <p:nvPr userDrawn="1"/>
        </p:nvSpPr>
        <p:spPr bwMode="white">
          <a:xfrm>
            <a:off x="4413250" y="6411779"/>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PSP Advanced: Being a TSP Team Member</a:t>
            </a: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4" name="TextBox 13"/>
          <p:cNvSpPr txBox="1"/>
          <p:nvPr userDrawn="1"/>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Tree>
    <p:extLst>
      <p:ext uri="{BB962C8B-B14F-4D97-AF65-F5344CB8AC3E}">
        <p14:creationId xmlns:p14="http://schemas.microsoft.com/office/powerpoint/2010/main" val="34548953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Section Header photo">
    <p:bg>
      <p:bgPr>
        <a:solidFill>
          <a:schemeClr val="bg1"/>
        </a:solidFill>
        <a:effectLst/>
      </p:bgPr>
    </p:bg>
    <p:spTree>
      <p:nvGrpSpPr>
        <p:cNvPr id="1" name=""/>
        <p:cNvGrpSpPr/>
        <p:nvPr/>
      </p:nvGrpSpPr>
      <p:grpSpPr>
        <a:xfrm>
          <a:off x="0" y="0"/>
          <a:ext cx="0" cy="0"/>
          <a:chOff x="0" y="0"/>
          <a:chExt cx="0" cy="0"/>
        </a:xfrm>
      </p:grpSpPr>
      <p:pic>
        <p:nvPicPr>
          <p:cNvPr id="11" name="Picture 10" descr="section.jpg"/>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5651502" y="0"/>
            <a:ext cx="3467009" cy="6336792"/>
          </a:xfrm>
          <a:prstGeom prst="rect">
            <a:avLst/>
          </a:prstGeom>
        </p:spPr>
      </p:pic>
      <p:sp>
        <p:nvSpPr>
          <p:cNvPr id="10" name="Rectangle 9"/>
          <p:cNvSpPr/>
          <p:nvPr userDrawn="1"/>
        </p:nvSpPr>
        <p:spPr bwMode="auto">
          <a:xfrm>
            <a:off x="2" y="-17418"/>
            <a:ext cx="6057898"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2" name="Title 1"/>
          <p:cNvSpPr>
            <a:spLocks noGrp="1"/>
          </p:cNvSpPr>
          <p:nvPr>
            <p:ph type="title" hasCustomPrompt="1"/>
          </p:nvPr>
        </p:nvSpPr>
        <p:spPr bwMode="white">
          <a:xfrm>
            <a:off x="396875" y="2791271"/>
            <a:ext cx="5165725" cy="282129"/>
          </a:xfrm>
          <a:prstGeom prst="rect">
            <a:avLst/>
          </a:prstGeom>
        </p:spPr>
        <p:txBody>
          <a:bodyPr lIns="0" tIns="0" rIns="0" bIns="0" anchor="b" anchorCtr="0"/>
          <a:lstStyle>
            <a:lvl1pPr algn="l">
              <a:defRPr sz="2000" b="0" cap="none">
                <a:solidFill>
                  <a:schemeClr val="bg1"/>
                </a:solidFill>
              </a:defRPr>
            </a:lvl1pPr>
          </a:lstStyle>
          <a:p>
            <a:r>
              <a:rPr lang="en-US" dirty="0" smtClean="0"/>
              <a:t>Click To Edit Presentation Title</a:t>
            </a:r>
            <a:endParaRPr lang="en-US" dirty="0"/>
          </a:p>
        </p:txBody>
      </p:sp>
      <p:sp>
        <p:nvSpPr>
          <p:cNvPr id="13" name="Text Placeholder 3"/>
          <p:cNvSpPr>
            <a:spLocks noGrp="1"/>
          </p:cNvSpPr>
          <p:nvPr>
            <p:ph type="body" sz="quarter" idx="10" hasCustomPrompt="1"/>
          </p:nvPr>
        </p:nvSpPr>
        <p:spPr bwMode="white">
          <a:xfrm>
            <a:off x="396874" y="3109372"/>
            <a:ext cx="5148793" cy="469900"/>
          </a:xfrm>
          <a:prstGeom prst="rect">
            <a:avLst/>
          </a:prstGeom>
        </p:spPr>
        <p:txBody>
          <a:bodyPr lIns="0" tIns="0" rIns="0" bIns="0"/>
          <a:lstStyle>
            <a:lvl1pPr>
              <a:defRPr sz="3200" b="1">
                <a:solidFill>
                  <a:schemeClr val="bg1"/>
                </a:solidFill>
              </a:defRPr>
            </a:lvl1pPr>
          </a:lstStyle>
          <a:p>
            <a:pPr lvl="0"/>
            <a:r>
              <a:rPr lang="en-US" dirty="0" smtClean="0"/>
              <a:t>Click to edit Section Title</a:t>
            </a:r>
          </a:p>
        </p:txBody>
      </p:sp>
      <p:sp>
        <p:nvSpPr>
          <p:cNvPr id="6" name="Rectangle 5"/>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6" name="Rectangle 73"/>
          <p:cNvSpPr>
            <a:spLocks noChangeArrowheads="1"/>
          </p:cNvSpPr>
          <p:nvPr userDrawn="1"/>
        </p:nvSpPr>
        <p:spPr bwMode="white">
          <a:xfrm>
            <a:off x="4413250" y="6411779"/>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PSP Advanced: Being a TSP Team Member</a:t>
            </a: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7" name="TextBox 16"/>
          <p:cNvSpPr txBox="1"/>
          <p:nvPr userDrawn="1"/>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Tree>
    <p:extLst>
      <p:ext uri="{BB962C8B-B14F-4D97-AF65-F5344CB8AC3E}">
        <p14:creationId xmlns:p14="http://schemas.microsoft.com/office/powerpoint/2010/main" val="16738603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_Section Header plain">
    <p:bg>
      <p:bgPr>
        <a:solidFill>
          <a:schemeClr val="bg1"/>
        </a:solidFill>
        <a:effectLst/>
      </p:bgPr>
    </p:bg>
    <p:spTree>
      <p:nvGrpSpPr>
        <p:cNvPr id="1" name=""/>
        <p:cNvGrpSpPr/>
        <p:nvPr/>
      </p:nvGrpSpPr>
      <p:grpSpPr>
        <a:xfrm>
          <a:off x="0" y="0"/>
          <a:ext cx="0" cy="0"/>
          <a:chOff x="0" y="0"/>
          <a:chExt cx="0" cy="0"/>
        </a:xfrm>
      </p:grpSpPr>
      <p:pic>
        <p:nvPicPr>
          <p:cNvPr id="10" name="Picture 9" descr="section.jpg"/>
          <p:cNvPicPr>
            <a:picLocks noChangeAspect="1"/>
          </p:cNvPicPr>
          <p:nvPr userDrawn="1"/>
        </p:nvPicPr>
        <p:blipFill rotWithShape="1">
          <a:blip r:embed="rId2" cstate="screen">
            <a:extLst>
              <a:ext uri="{28A0092B-C50C-407E-A947-70E740481C1C}">
                <a14:useLocalDpi xmlns:a14="http://schemas.microsoft.com/office/drawing/2010/main"/>
              </a:ext>
            </a:extLst>
          </a:blip>
          <a:srcRect t="5153" r="5153"/>
          <a:stretch/>
        </p:blipFill>
        <p:spPr>
          <a:xfrm>
            <a:off x="-2" y="0"/>
            <a:ext cx="9180062" cy="6336792"/>
          </a:xfrm>
          <a:prstGeom prst="rect">
            <a:avLst/>
          </a:prstGeom>
        </p:spPr>
      </p:pic>
      <p:sp>
        <p:nvSpPr>
          <p:cNvPr id="12" name="Title 1"/>
          <p:cNvSpPr>
            <a:spLocks noGrp="1"/>
          </p:cNvSpPr>
          <p:nvPr>
            <p:ph type="title" hasCustomPrompt="1"/>
          </p:nvPr>
        </p:nvSpPr>
        <p:spPr>
          <a:xfrm>
            <a:off x="396875" y="2791271"/>
            <a:ext cx="5127625" cy="282129"/>
          </a:xfrm>
          <a:prstGeom prst="rect">
            <a:avLst/>
          </a:prstGeom>
        </p:spPr>
        <p:txBody>
          <a:bodyPr lIns="0" tIns="0" rIns="0" bIns="0" anchor="b" anchorCtr="0"/>
          <a:lstStyle>
            <a:lvl1pPr algn="l">
              <a:defRPr sz="2000" b="0" cap="none">
                <a:solidFill>
                  <a:schemeClr val="tx1"/>
                </a:solidFill>
              </a:defRPr>
            </a:lvl1pPr>
          </a:lstStyle>
          <a:p>
            <a:r>
              <a:rPr lang="en-US" dirty="0" smtClean="0"/>
              <a:t>Click To Edit Presentation Title</a:t>
            </a:r>
            <a:endParaRPr lang="en-US" dirty="0"/>
          </a:p>
        </p:txBody>
      </p:sp>
      <p:sp>
        <p:nvSpPr>
          <p:cNvPr id="13" name="Text Placeholder 3"/>
          <p:cNvSpPr>
            <a:spLocks noGrp="1"/>
          </p:cNvSpPr>
          <p:nvPr>
            <p:ph type="body" sz="quarter" idx="10" hasCustomPrompt="1"/>
          </p:nvPr>
        </p:nvSpPr>
        <p:spPr>
          <a:xfrm>
            <a:off x="396875" y="3109372"/>
            <a:ext cx="5127626" cy="469900"/>
          </a:xfrm>
          <a:prstGeom prst="rect">
            <a:avLst/>
          </a:prstGeom>
        </p:spPr>
        <p:txBody>
          <a:bodyPr lIns="0" tIns="0" rIns="0" bIns="0"/>
          <a:lstStyle>
            <a:lvl1pPr>
              <a:defRPr sz="3200" b="1">
                <a:solidFill>
                  <a:schemeClr val="tx1"/>
                </a:solidFill>
              </a:defRPr>
            </a:lvl1pPr>
          </a:lstStyle>
          <a:p>
            <a:pPr lvl="0"/>
            <a:r>
              <a:rPr lang="en-US" dirty="0" smtClean="0"/>
              <a:t>Click to edit Section Title</a:t>
            </a:r>
          </a:p>
        </p:txBody>
      </p:sp>
      <p:sp>
        <p:nvSpPr>
          <p:cNvPr id="5" name="Rectangle 4"/>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4" name="Rectangle 73"/>
          <p:cNvSpPr>
            <a:spLocks noChangeArrowheads="1"/>
          </p:cNvSpPr>
          <p:nvPr userDrawn="1"/>
        </p:nvSpPr>
        <p:spPr bwMode="white">
          <a:xfrm>
            <a:off x="4413250" y="6411779"/>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PSP Advanced: Being a TSP Team Member</a:t>
            </a: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5" name="TextBox 14"/>
          <p:cNvSpPr txBox="1"/>
          <p:nvPr userDrawn="1"/>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Tree>
    <p:extLst>
      <p:ext uri="{BB962C8B-B14F-4D97-AF65-F5344CB8AC3E}">
        <p14:creationId xmlns:p14="http://schemas.microsoft.com/office/powerpoint/2010/main" val="3483348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143000"/>
            <a:ext cx="2705100"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3238500" y="1076898"/>
            <a:ext cx="54863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Title 7"/>
          <p:cNvSpPr>
            <a:spLocks noGrp="1"/>
          </p:cNvSpPr>
          <p:nvPr>
            <p:ph type="title"/>
          </p:nvPr>
        </p:nvSpPr>
        <p:spPr>
          <a:xfrm>
            <a:off x="401934" y="228988"/>
            <a:ext cx="8310266" cy="669854"/>
          </a:xfrm>
        </p:spPr>
        <p:txBody>
          <a:bodyPr/>
          <a:lstStyle/>
          <a:p>
            <a:r>
              <a:rPr lang="en-US" smtClean="0"/>
              <a:t>Click to edit Master title style</a:t>
            </a:r>
            <a:endParaRPr lang="en-US"/>
          </a:p>
        </p:txBody>
      </p:sp>
    </p:spTree>
    <p:extLst>
      <p:ext uri="{BB962C8B-B14F-4D97-AF65-F5344CB8AC3E}">
        <p14:creationId xmlns:p14="http://schemas.microsoft.com/office/powerpoint/2010/main" val="302465903"/>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Major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hasCustomPrompt="1"/>
          </p:nvPr>
        </p:nvSpPr>
        <p:spPr>
          <a:xfrm>
            <a:off x="381000" y="1143000"/>
            <a:ext cx="5524499"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60579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312680162"/>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Section (optional)</a:t>
            </a:r>
            <a:endParaRPr lang="en-US" dirty="0"/>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smtClean="0"/>
              <a:t>Picture (Optional)</a:t>
            </a:r>
            <a:endParaRPr lang="en-US" dirty="0"/>
          </a:p>
        </p:txBody>
      </p:sp>
    </p:spTree>
    <p:extLst>
      <p:ext uri="{BB962C8B-B14F-4D97-AF65-F5344CB8AC3E}">
        <p14:creationId xmlns:p14="http://schemas.microsoft.com/office/powerpoint/2010/main" val="105459055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Agenda">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l="5170"/>
          <a:stretch/>
        </p:blipFill>
        <p:spPr>
          <a:xfrm>
            <a:off x="11017" y="1098164"/>
            <a:ext cx="3227483" cy="5242275"/>
          </a:xfrm>
          <a:prstGeom prst="rect">
            <a:avLst/>
          </a:prstGeom>
        </p:spPr>
      </p:pic>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4" name="Content Placeholder 3"/>
          <p:cNvSpPr>
            <a:spLocks noGrp="1"/>
          </p:cNvSpPr>
          <p:nvPr>
            <p:ph sz="half" idx="2"/>
          </p:nvPr>
        </p:nvSpPr>
        <p:spPr>
          <a:xfrm>
            <a:off x="3238500" y="1076898"/>
            <a:ext cx="5486399" cy="5019102"/>
          </a:xfrm>
        </p:spPr>
        <p:txBody>
          <a:bodyPr/>
          <a:lstStyle>
            <a:lvl1pPr>
              <a:defRPr b="1"/>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pic>
        <p:nvPicPr>
          <p:cNvPr id="6" name="Picture 5"/>
          <p:cNvPicPr>
            <a:picLocks noChangeAspect="1"/>
          </p:cNvPicPr>
          <p:nvPr userDrawn="1"/>
        </p:nvPicPr>
        <p:blipFill rotWithShape="1">
          <a:blip r:embed="rId2">
            <a:extLst>
              <a:ext uri="{28A0092B-C50C-407E-A947-70E740481C1C}">
                <a14:useLocalDpi xmlns:a14="http://schemas.microsoft.com/office/drawing/2010/main" val="0"/>
              </a:ext>
            </a:extLst>
          </a:blip>
          <a:srcRect l="5170"/>
          <a:stretch/>
        </p:blipFill>
        <p:spPr>
          <a:xfrm>
            <a:off x="11017" y="1098164"/>
            <a:ext cx="3227483" cy="5242275"/>
          </a:xfrm>
          <a:prstGeom prst="rect">
            <a:avLst/>
          </a:prstGeom>
        </p:spPr>
      </p:pic>
    </p:spTree>
    <p:extLst>
      <p:ext uri="{BB962C8B-B14F-4D97-AF65-F5344CB8AC3E}">
        <p14:creationId xmlns:p14="http://schemas.microsoft.com/office/powerpoint/2010/main" val="509849499"/>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482844580"/>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wo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409386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59216" y="1076898"/>
            <a:ext cx="406568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403426613"/>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26841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Content Placeholder 2"/>
          <p:cNvSpPr>
            <a:spLocks noGrp="1"/>
          </p:cNvSpPr>
          <p:nvPr>
            <p:ph sz="half" idx="13"/>
          </p:nvPr>
        </p:nvSpPr>
        <p:spPr>
          <a:xfrm>
            <a:off x="32385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9" name="Content Placeholder 2"/>
          <p:cNvSpPr>
            <a:spLocks noGrp="1"/>
          </p:cNvSpPr>
          <p:nvPr>
            <p:ph sz="half" idx="14"/>
          </p:nvPr>
        </p:nvSpPr>
        <p:spPr>
          <a:xfrm>
            <a:off x="6057900" y="1076898"/>
            <a:ext cx="26670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832319051"/>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Four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19602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1" name="Content Placeholder 2"/>
          <p:cNvSpPr>
            <a:spLocks noGrp="1"/>
          </p:cNvSpPr>
          <p:nvPr>
            <p:ph sz="half" idx="13"/>
          </p:nvPr>
        </p:nvSpPr>
        <p:spPr>
          <a:xfrm>
            <a:off x="25146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2" name="Content Placeholder 2"/>
          <p:cNvSpPr>
            <a:spLocks noGrp="1"/>
          </p:cNvSpPr>
          <p:nvPr>
            <p:ph sz="half" idx="14"/>
          </p:nvPr>
        </p:nvSpPr>
        <p:spPr>
          <a:xfrm>
            <a:off x="46482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3" name="Content Placeholder 2"/>
          <p:cNvSpPr>
            <a:spLocks noGrp="1"/>
          </p:cNvSpPr>
          <p:nvPr>
            <p:ph sz="half" idx="15"/>
          </p:nvPr>
        </p:nvSpPr>
        <p:spPr>
          <a:xfrm>
            <a:off x="6781800" y="1084704"/>
            <a:ext cx="1943100" cy="501129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771874387"/>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Section Header plain">
    <p:bg>
      <p:bgPr>
        <a:solidFill>
          <a:schemeClr val="bg1"/>
        </a:solidFill>
        <a:effectLst/>
      </p:bgPr>
    </p:bg>
    <p:spTree>
      <p:nvGrpSpPr>
        <p:cNvPr id="1" name=""/>
        <p:cNvGrpSpPr/>
        <p:nvPr/>
      </p:nvGrpSpPr>
      <p:grpSpPr>
        <a:xfrm>
          <a:off x="0" y="0"/>
          <a:ext cx="0" cy="0"/>
          <a:chOff x="0" y="0"/>
          <a:chExt cx="0" cy="0"/>
        </a:xfrm>
      </p:grpSpPr>
      <p:sp>
        <p:nvSpPr>
          <p:cNvPr id="10" name="Rectangle 9"/>
          <p:cNvSpPr/>
          <p:nvPr/>
        </p:nvSpPr>
        <p:spPr bwMode="auto">
          <a:xfrm>
            <a:off x="2" y="-17418"/>
            <a:ext cx="9143997"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2" name="Title 1"/>
          <p:cNvSpPr>
            <a:spLocks noGrp="1"/>
          </p:cNvSpPr>
          <p:nvPr>
            <p:ph type="title" hasCustomPrompt="1"/>
          </p:nvPr>
        </p:nvSpPr>
        <p:spPr bwMode="white">
          <a:xfrm>
            <a:off x="396875" y="2791271"/>
            <a:ext cx="5127625" cy="282129"/>
          </a:xfrm>
          <a:prstGeom prst="rect">
            <a:avLst/>
          </a:prstGeom>
        </p:spPr>
        <p:txBody>
          <a:bodyPr lIns="0" tIns="0" rIns="0" bIns="0" anchor="b" anchorCtr="0"/>
          <a:lstStyle>
            <a:lvl1pPr algn="l">
              <a:defRPr sz="2000" b="0" cap="none">
                <a:solidFill>
                  <a:schemeClr val="bg1"/>
                </a:solidFill>
              </a:defRPr>
            </a:lvl1pPr>
          </a:lstStyle>
          <a:p>
            <a:r>
              <a:rPr lang="en-US" dirty="0" smtClean="0"/>
              <a:t>Click To Edit Presentation Title</a:t>
            </a:r>
            <a:endParaRPr lang="en-US" dirty="0"/>
          </a:p>
        </p:txBody>
      </p:sp>
      <p:sp>
        <p:nvSpPr>
          <p:cNvPr id="13" name="Text Placeholder 3"/>
          <p:cNvSpPr>
            <a:spLocks noGrp="1"/>
          </p:cNvSpPr>
          <p:nvPr>
            <p:ph type="body" sz="quarter" idx="10" hasCustomPrompt="1"/>
          </p:nvPr>
        </p:nvSpPr>
        <p:spPr bwMode="white">
          <a:xfrm>
            <a:off x="396875" y="3109372"/>
            <a:ext cx="5127626" cy="469900"/>
          </a:xfrm>
          <a:prstGeom prst="rect">
            <a:avLst/>
          </a:prstGeom>
        </p:spPr>
        <p:txBody>
          <a:bodyPr lIns="0" tIns="0" rIns="0" bIns="0"/>
          <a:lstStyle>
            <a:lvl1pPr>
              <a:defRPr sz="3200" b="1">
                <a:solidFill>
                  <a:schemeClr val="bg1"/>
                </a:solidFill>
              </a:defRPr>
            </a:lvl1pPr>
          </a:lstStyle>
          <a:p>
            <a:pPr lvl="0"/>
            <a:r>
              <a:rPr lang="en-US" dirty="0" smtClean="0"/>
              <a:t>Click to edit Section Title</a:t>
            </a:r>
          </a:p>
        </p:txBody>
      </p:sp>
      <p:sp>
        <p:nvSpPr>
          <p:cNvPr id="5" name="Rectangle 4"/>
          <p:cNvSpPr/>
          <p:nvPr/>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7" name="Rectangle 6"/>
          <p:cNvSpPr/>
          <p:nvPr/>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73"/>
          <p:cNvSpPr>
            <a:spLocks noChangeArrowheads="1"/>
          </p:cNvSpPr>
          <p:nvPr/>
        </p:nvSpPr>
        <p:spPr bwMode="white">
          <a:xfrm>
            <a:off x="4413250" y="6411779"/>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PSP Fundamentals: Day 2 Agenda</a:t>
            </a: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4" name="TextBox 13"/>
          <p:cNvSpPr txBox="1"/>
          <p:nvPr/>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
        <p:nvSpPr>
          <p:cNvPr id="15" name="Rectangle 14"/>
          <p:cNvSpPr/>
          <p:nvPr userDrawn="1"/>
        </p:nvSpPr>
        <p:spPr bwMode="auto">
          <a:xfrm>
            <a:off x="2" y="-17418"/>
            <a:ext cx="9143997"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6" name="Rectangle 15"/>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8" name="Rectangle 17"/>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73"/>
          <p:cNvSpPr>
            <a:spLocks noChangeArrowheads="1"/>
          </p:cNvSpPr>
          <p:nvPr userDrawn="1"/>
        </p:nvSpPr>
        <p:spPr bwMode="white">
          <a:xfrm>
            <a:off x="4413250" y="6411779"/>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PSP Advanced: Being a TSP Team Member</a:t>
            </a: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20" name="TextBox 19"/>
          <p:cNvSpPr txBox="1"/>
          <p:nvPr userDrawn="1"/>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Tree>
    <p:extLst>
      <p:ext uri="{BB962C8B-B14F-4D97-AF65-F5344CB8AC3E}">
        <p14:creationId xmlns:p14="http://schemas.microsoft.com/office/powerpoint/2010/main" val="18136588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143000"/>
            <a:ext cx="2705100"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3238500" y="1076898"/>
            <a:ext cx="54863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Title 7"/>
          <p:cNvSpPr>
            <a:spLocks noGrp="1"/>
          </p:cNvSpPr>
          <p:nvPr>
            <p:ph type="title"/>
          </p:nvPr>
        </p:nvSpPr>
        <p:spPr>
          <a:xfrm>
            <a:off x="401934" y="228988"/>
            <a:ext cx="8310266" cy="669854"/>
          </a:xfrm>
        </p:spPr>
        <p:txBody>
          <a:bodyPr/>
          <a:lstStyle/>
          <a:p>
            <a:r>
              <a:rPr lang="en-US" smtClean="0"/>
              <a:t>Click to edit Master title style</a:t>
            </a:r>
            <a:endParaRPr lang="en-US"/>
          </a:p>
        </p:txBody>
      </p:sp>
    </p:spTree>
    <p:extLst>
      <p:ext uri="{BB962C8B-B14F-4D97-AF65-F5344CB8AC3E}">
        <p14:creationId xmlns:p14="http://schemas.microsoft.com/office/powerpoint/2010/main" val="407468734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6340093"/>
            <a:ext cx="9144000" cy="51790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Slide Number Placeholder 5"/>
          <p:cNvSpPr txBox="1">
            <a:spLocks/>
          </p:cNvSpPr>
          <p:nvPr/>
        </p:nvSpPr>
        <p:spPr>
          <a:xfrm>
            <a:off x="8207618" y="6403976"/>
            <a:ext cx="514350"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tx1"/>
                </a:solidFill>
              </a:rPr>
              <a:pPr/>
              <a:t>‹#›</a:t>
            </a:fld>
            <a:endParaRPr lang="en-US" sz="1400" dirty="0">
              <a:solidFill>
                <a:schemeClr val="tx1"/>
              </a:solidFill>
            </a:endParaRPr>
          </a:p>
        </p:txBody>
      </p:sp>
      <p:sp>
        <p:nvSpPr>
          <p:cNvPr id="13" name="Rectangle 73"/>
          <p:cNvSpPr>
            <a:spLocks noChangeArrowheads="1"/>
          </p:cNvSpPr>
          <p:nvPr/>
        </p:nvSpPr>
        <p:spPr bwMode="white">
          <a:xfrm>
            <a:off x="4413250" y="6411779"/>
            <a:ext cx="2019300" cy="276999"/>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600" b="1" dirty="0" smtClean="0">
                <a:latin typeface="Arial" panose="020B0604020202020204" pitchFamily="34" charset="0"/>
                <a:cs typeface="Arial" panose="020B0604020202020204" pitchFamily="34" charset="0"/>
              </a:rPr>
              <a:t>PSP Fundamentals: Day 2 Agenda</a:t>
            </a:r>
          </a:p>
          <a:p>
            <a:pPr eaLnBrk="0" hangingPunct="0">
              <a:spcBef>
                <a:spcPct val="0"/>
              </a:spcBef>
            </a:pPr>
            <a:r>
              <a:rPr lang="en-US" sz="600" dirty="0" smtClean="0">
                <a:solidFill>
                  <a:schemeClr val="tx1"/>
                </a:solidFill>
                <a:latin typeface="Arial" panose="020B0604020202020204" pitchFamily="34" charset="0"/>
                <a:cs typeface="Arial" panose="020B0604020202020204" pitchFamily="34" charset="0"/>
              </a:rPr>
              <a:t>September 2016</a:t>
            </a:r>
          </a:p>
          <a:p>
            <a:pPr marL="0" indent="0" algn="l" eaLnBrk="0" hangingPunct="0">
              <a:lnSpc>
                <a:spcPct val="100000"/>
              </a:lnSpc>
              <a:spcBef>
                <a:spcPct val="0"/>
              </a:spcBef>
            </a:pPr>
            <a:r>
              <a:rPr lang="en-US" sz="600" b="0" spc="0" baseline="0" dirty="0" smtClean="0">
                <a:solidFill>
                  <a:schemeClr val="tx1"/>
                </a:solidFill>
                <a:latin typeface="Arial" panose="020B0604020202020204" pitchFamily="34" charset="0"/>
                <a:cs typeface="Arial" panose="020B0604020202020204" pitchFamily="34" charset="0"/>
              </a:rPr>
              <a:t> 2016 Carnegie Mellon University</a:t>
            </a:r>
            <a:endParaRPr lang="en-US" sz="600" b="0" spc="0" dirty="0">
              <a:solidFill>
                <a:schemeClr val="tx1"/>
              </a:solidFill>
              <a:latin typeface="Arial" panose="020B0604020202020204" pitchFamily="34" charset="0"/>
              <a:cs typeface="Arial" panose="020B0604020202020204" pitchFamily="34" charset="0"/>
            </a:endParaRPr>
          </a:p>
        </p:txBody>
      </p:sp>
      <p:pic>
        <p:nvPicPr>
          <p:cNvPr id="14" name="Picture 13"/>
          <p:cNvPicPr>
            <a:picLocks noChangeAspect="1"/>
          </p:cNvPicPr>
          <p:nvPr/>
        </p:nvPicPr>
        <p:blipFill>
          <a:blip r:embed="rId27" cstate="print">
            <a:extLst>
              <a:ext uri="{28A0092B-C50C-407E-A947-70E740481C1C}">
                <a14:useLocalDpi xmlns:a14="http://schemas.microsoft.com/office/drawing/2010/main" val="0"/>
              </a:ext>
            </a:extLst>
          </a:blip>
          <a:stretch>
            <a:fillRect/>
          </a:stretch>
        </p:blipFill>
        <p:spPr>
          <a:xfrm>
            <a:off x="285708" y="6470823"/>
            <a:ext cx="3816392" cy="257931"/>
          </a:xfrm>
          <a:prstGeom prst="rect">
            <a:avLst/>
          </a:prstGeom>
        </p:spPr>
      </p:pic>
      <p:sp>
        <p:nvSpPr>
          <p:cNvPr id="15" name="TextBox 14"/>
          <p:cNvSpPr txBox="1"/>
          <p:nvPr/>
        </p:nvSpPr>
        <p:spPr>
          <a:xfrm>
            <a:off x="6502400" y="6411779"/>
            <a:ext cx="1873250" cy="276999"/>
          </a:xfrm>
          <a:prstGeom prst="rect">
            <a:avLst/>
          </a:prstGeom>
          <a:noFill/>
        </p:spPr>
        <p:txBody>
          <a:bodyPr wrap="square" lIns="0" tIns="0" rIns="0" bIns="0" rtlCol="0">
            <a:spAutoFit/>
          </a:bodyPr>
          <a:lstStyle/>
          <a:p>
            <a:r>
              <a:rPr lang="en-US" sz="600" dirty="0" smtClean="0">
                <a:latin typeface="Arial"/>
                <a:cs typeface="Arial"/>
              </a:rPr>
              <a:t>This material has been approved for public release and unlimited distribution. Please see Copyright notice for non-US Government use and distribution.</a:t>
            </a:r>
            <a:endParaRPr lang="en-US" sz="500" dirty="0">
              <a:latin typeface="Arial"/>
              <a:cs typeface="Arial"/>
            </a:endParaRPr>
          </a:p>
        </p:txBody>
      </p:sp>
      <p:sp>
        <p:nvSpPr>
          <p:cNvPr id="2" name="Title Placeholder 1"/>
          <p:cNvSpPr>
            <a:spLocks noGrp="1"/>
          </p:cNvSpPr>
          <p:nvPr>
            <p:ph type="title"/>
          </p:nvPr>
        </p:nvSpPr>
        <p:spPr>
          <a:xfrm>
            <a:off x="401934" y="228988"/>
            <a:ext cx="7599066" cy="787012"/>
          </a:xfrm>
          <a:prstGeom prst="rect">
            <a:avLst/>
          </a:prstGeom>
        </p:spPr>
        <p:txBody>
          <a:bodyPr vert="horz" lIns="0" tIns="0" rIns="0" bIns="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01933" y="1081757"/>
            <a:ext cx="8320035" cy="4981191"/>
          </a:xfrm>
          <a:prstGeom prst="rect">
            <a:avLst/>
          </a:prstGeom>
        </p:spPr>
        <p:txBody>
          <a:bodyPr vert="horz" lIns="0" tIns="0" rIns="0" bIns="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8" name="Slide Number Placeholder 5"/>
          <p:cNvSpPr txBox="1">
            <a:spLocks/>
          </p:cNvSpPr>
          <p:nvPr/>
        </p:nvSpPr>
        <p:spPr>
          <a:xfrm>
            <a:off x="8207618" y="6403976"/>
            <a:ext cx="514350"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tx1"/>
                </a:solidFill>
              </a:rPr>
              <a:pPr/>
              <a:t>‹#›</a:t>
            </a:fld>
            <a:endParaRPr lang="en-US" sz="1400" dirty="0">
              <a:solidFill>
                <a:schemeClr val="tx1"/>
              </a:solidFill>
            </a:endParaRPr>
          </a:p>
        </p:txBody>
      </p:sp>
      <p:sp>
        <p:nvSpPr>
          <p:cNvPr id="10" name="Text Placeholder 7"/>
          <p:cNvSpPr txBox="1">
            <a:spLocks/>
          </p:cNvSpPr>
          <p:nvPr/>
        </p:nvSpPr>
        <p:spPr>
          <a:xfrm>
            <a:off x="401933" y="40191"/>
            <a:ext cx="5346933" cy="154541"/>
          </a:xfrm>
          <a:prstGeom prst="rect">
            <a:avLst/>
          </a:prstGeom>
        </p:spPr>
        <p:txBody>
          <a:bodyPr lIns="0" tIns="0" rIns="0" bIns="0"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smtClean="0"/>
              <a:t>PSP Fundamentals: Day 2 Agenda</a:t>
            </a:r>
            <a:endParaRPr lang="en-US" dirty="0"/>
          </a:p>
        </p:txBody>
      </p:sp>
      <p:sp>
        <p:nvSpPr>
          <p:cNvPr id="11" name="Text Placeholder 7"/>
          <p:cNvSpPr txBox="1">
            <a:spLocks/>
          </p:cNvSpPr>
          <p:nvPr userDrawn="1"/>
        </p:nvSpPr>
        <p:spPr>
          <a:xfrm>
            <a:off x="401933" y="40192"/>
            <a:ext cx="6769333" cy="146075"/>
          </a:xfrm>
          <a:prstGeom prst="rect">
            <a:avLst/>
          </a:prstGeom>
        </p:spPr>
        <p:txBody>
          <a:bodyPr lIns="0" tIns="0" rIns="0" bIns="0" anchor="t" anchorCtr="0">
            <a:normAutofit lnSpcReduction="10000"/>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smtClean="0"/>
              <a:t>PSP Advanced: Being a TSP Team Member</a:t>
            </a:r>
          </a:p>
        </p:txBody>
      </p:sp>
    </p:spTree>
    <p:extLst>
      <p:ext uri="{BB962C8B-B14F-4D97-AF65-F5344CB8AC3E}">
        <p14:creationId xmlns:p14="http://schemas.microsoft.com/office/powerpoint/2010/main" val="625845294"/>
      </p:ext>
    </p:extLst>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 id="2147483694" r:id="rId11"/>
    <p:sldLayoutId id="2147483695" r:id="rId12"/>
    <p:sldLayoutId id="2147483696" r:id="rId13"/>
    <p:sldLayoutId id="2147483697" r:id="rId14"/>
    <p:sldLayoutId id="2147483676" r:id="rId15"/>
    <p:sldLayoutId id="2147483662" r:id="rId16"/>
    <p:sldLayoutId id="2147483664" r:id="rId17"/>
    <p:sldLayoutId id="2147483672" r:id="rId18"/>
    <p:sldLayoutId id="2147483673" r:id="rId19"/>
    <p:sldLayoutId id="2147483677" r:id="rId20"/>
    <p:sldLayoutId id="2147483678" r:id="rId21"/>
    <p:sldLayoutId id="2147483679" r:id="rId22"/>
    <p:sldLayoutId id="2147483674" r:id="rId23"/>
    <p:sldLayoutId id="2147483675" r:id="rId24"/>
    <p:sldLayoutId id="2147483682" r:id="rId25"/>
  </p:sldLayoutIdLst>
  <p:timing>
    <p:tnLst>
      <p:par>
        <p:cTn id="1" dur="indefinite" restart="never" nodeType="tmRoot"/>
      </p:par>
    </p:tnLst>
  </p:timing>
  <p:txStyles>
    <p:titleStyle>
      <a:lvl1pPr algn="l" defTabSz="914400" rtl="0" eaLnBrk="1" latinLnBrk="0" hangingPunct="1">
        <a:lnSpc>
          <a:spcPct val="90000"/>
        </a:lnSpc>
        <a:spcBef>
          <a:spcPct val="0"/>
        </a:spcBef>
        <a:buNone/>
        <a:defRPr sz="2800" b="1"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0" orient="horz" pos="168" userDrawn="1">
          <p15:clr>
            <a:srgbClr val="A4A3A4"/>
          </p15:clr>
        </p15:guide>
        <p15:guide id="0" pos="240" userDrawn="1">
          <p15:clr>
            <a:srgbClr val="A4A3A4"/>
          </p15:clr>
        </p15:guide>
        <p15:guide id="0" pos="600" userDrawn="1">
          <p15:clr>
            <a:srgbClr val="A4A3A4"/>
          </p15:clr>
        </p15:guide>
        <p15:guide id="0" pos="696" userDrawn="1">
          <p15:clr>
            <a:srgbClr val="A4A3A4"/>
          </p15:clr>
        </p15:guide>
        <p15:guide id="0" pos="1056" userDrawn="1">
          <p15:clr>
            <a:srgbClr val="A4A3A4"/>
          </p15:clr>
        </p15:guide>
        <p15:guide id="0" pos="1152" userDrawn="1">
          <p15:clr>
            <a:srgbClr val="A4A3A4"/>
          </p15:clr>
        </p15:guide>
        <p15:guide id="0" pos="1488" userDrawn="1">
          <p15:clr>
            <a:srgbClr val="A4A3A4"/>
          </p15:clr>
        </p15:guide>
        <p15:guide id="0" pos="1584" userDrawn="1">
          <p15:clr>
            <a:srgbClr val="A4A3A4"/>
          </p15:clr>
        </p15:guide>
        <p15:guide id="0" pos="1944" userDrawn="1">
          <p15:clr>
            <a:srgbClr val="A4A3A4"/>
          </p15:clr>
        </p15:guide>
        <p15:guide id="0" pos="2040" userDrawn="1">
          <p15:clr>
            <a:srgbClr val="A4A3A4"/>
          </p15:clr>
        </p15:guide>
        <p15:guide id="0" pos="2376" userDrawn="1">
          <p15:clr>
            <a:srgbClr val="A4A3A4"/>
          </p15:clr>
        </p15:guide>
        <p15:guide id="0" pos="2472" userDrawn="1">
          <p15:clr>
            <a:srgbClr val="A4A3A4"/>
          </p15:clr>
        </p15:guide>
        <p15:guide id="0" pos="2832" userDrawn="1">
          <p15:clr>
            <a:srgbClr val="A4A3A4"/>
          </p15:clr>
        </p15:guide>
        <p15:guide id="0" pos="2928" userDrawn="1">
          <p15:clr>
            <a:srgbClr val="A4A3A4"/>
          </p15:clr>
        </p15:guide>
        <p15:guide id="0" pos="3264" userDrawn="1">
          <p15:clr>
            <a:srgbClr val="A4A3A4"/>
          </p15:clr>
        </p15:guide>
        <p15:guide id="0" pos="3360" userDrawn="1">
          <p15:clr>
            <a:srgbClr val="A4A3A4"/>
          </p15:clr>
        </p15:guide>
        <p15:guide id="0" pos="3720" userDrawn="1">
          <p15:clr>
            <a:srgbClr val="A4A3A4"/>
          </p15:clr>
        </p15:guide>
        <p15:guide id="0" pos="3816" userDrawn="1">
          <p15:clr>
            <a:srgbClr val="A4A3A4"/>
          </p15:clr>
        </p15:guide>
        <p15:guide id="0" pos="4176" userDrawn="1">
          <p15:clr>
            <a:srgbClr val="A4A3A4"/>
          </p15:clr>
        </p15:guide>
        <p15:guide id="0" pos="4272" userDrawn="1">
          <p15:clr>
            <a:srgbClr val="A4A3A4"/>
          </p15:clr>
        </p15:guide>
        <p15:guide id="0" pos="4608" userDrawn="1">
          <p15:clr>
            <a:srgbClr val="A4A3A4"/>
          </p15:clr>
        </p15:guide>
        <p15:guide id="0" pos="4704" userDrawn="1">
          <p15:clr>
            <a:srgbClr val="A4A3A4"/>
          </p15:clr>
        </p15:guide>
        <p15:guide id="0" pos="5040" userDrawn="1">
          <p15:clr>
            <a:srgbClr val="A4A3A4"/>
          </p15:clr>
        </p15:guide>
        <p15:guide id="0" pos="5136" userDrawn="1">
          <p15:clr>
            <a:srgbClr val="A4A3A4"/>
          </p15:clr>
        </p15:guide>
        <p15:guide id="0" pos="5496" userDrawn="1">
          <p15:clr>
            <a:srgbClr val="A4A3A4"/>
          </p15:clr>
        </p15:guide>
        <p15:guide id="0" orient="horz" pos="600" userDrawn="1">
          <p15:clr>
            <a:srgbClr val="A4A3A4"/>
          </p15:clr>
        </p15:guide>
        <p15:guide id="0" orient="horz" pos="720" userDrawn="1">
          <p15:clr>
            <a:srgbClr val="A4A3A4"/>
          </p15:clr>
        </p15:guide>
        <p15:guide id="0" orient="horz" pos="1104" userDrawn="1">
          <p15:clr>
            <a:srgbClr val="A4A3A4"/>
          </p15:clr>
        </p15:guide>
        <p15:guide id="0" orient="horz" pos="1200" userDrawn="1">
          <p15:clr>
            <a:srgbClr val="A4A3A4"/>
          </p15:clr>
        </p15:guide>
        <p15:guide id="0" orient="horz" pos="1560" userDrawn="1">
          <p15:clr>
            <a:srgbClr val="A4A3A4"/>
          </p15:clr>
        </p15:guide>
        <p15:guide id="0" orient="horz" pos="1656" userDrawn="1">
          <p15:clr>
            <a:srgbClr val="A4A3A4"/>
          </p15:clr>
        </p15:guide>
        <p15:guide id="0" orient="horz" pos="2016" userDrawn="1">
          <p15:clr>
            <a:srgbClr val="A4A3A4"/>
          </p15:clr>
        </p15:guide>
        <p15:guide id="0" orient="horz" pos="2112" userDrawn="1">
          <p15:clr>
            <a:srgbClr val="A4A3A4"/>
          </p15:clr>
        </p15:guide>
        <p15:guide id="0" orient="horz" pos="2472" userDrawn="1">
          <p15:clr>
            <a:srgbClr val="A4A3A4"/>
          </p15:clr>
        </p15:guide>
        <p15:guide id="0" orient="horz" pos="2568" userDrawn="1">
          <p15:clr>
            <a:srgbClr val="A4A3A4"/>
          </p15:clr>
        </p15:guide>
        <p15:guide id="0" orient="horz" pos="2928" userDrawn="1">
          <p15:clr>
            <a:srgbClr val="A4A3A4"/>
          </p15:clr>
        </p15:guide>
        <p15:guide id="0" orient="horz" pos="3024" userDrawn="1">
          <p15:clr>
            <a:srgbClr val="A4A3A4"/>
          </p15:clr>
        </p15:guide>
        <p15:guide id="0" orient="horz" pos="3384" userDrawn="1">
          <p15:clr>
            <a:srgbClr val="A4A3A4"/>
          </p15:clr>
        </p15:guide>
        <p15:guide id="0" orient="horz" pos="3480" userDrawn="1">
          <p15:clr>
            <a:srgbClr val="A4A3A4"/>
          </p15:clr>
        </p15:guide>
        <p15:guide id="0" orient="horz" pos="3840" userDrawn="1">
          <p15:clr>
            <a:srgbClr val="A4A3A4"/>
          </p15:clr>
        </p15:guide>
        <p15:guide id="0" pos="2880" userDrawn="1">
          <p15:clr>
            <a:srgbClr val="F26B43"/>
          </p15:clr>
        </p15:guide>
        <p15:guide id="1" orient="horz" pos="216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8.wmf"/><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s://creativecommons.org/licenses/by/4.0/" TargetMode="External"/><Relationship Id="rId1" Type="http://schemas.openxmlformats.org/officeDocument/2006/relationships/slideLayout" Target="../slideLayouts/slideLayout14.xml"/><Relationship Id="rId4" Type="http://schemas.openxmlformats.org/officeDocument/2006/relationships/image" Target="../media/image10.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12"/>
          <p:cNvSpPr>
            <a:spLocks noGrp="1" noChangeArrowheads="1"/>
          </p:cNvSpPr>
          <p:nvPr>
            <p:ph type="ctrTitle"/>
          </p:nvPr>
        </p:nvSpPr>
        <p:spPr>
          <a:noFill/>
        </p:spPr>
        <p:txBody>
          <a:bodyPr>
            <a:normAutofit/>
          </a:bodyPr>
          <a:lstStyle/>
          <a:p>
            <a:r>
              <a:rPr lang="en-US" dirty="0">
                <a:latin typeface="Arial" charset="0"/>
              </a:rPr>
              <a:t/>
            </a:r>
            <a:br>
              <a:rPr lang="en-US" dirty="0">
                <a:latin typeface="Arial" charset="0"/>
              </a:rPr>
            </a:br>
            <a:r>
              <a:rPr lang="en-US" sz="2000" dirty="0">
                <a:solidFill>
                  <a:prstClr val="white"/>
                </a:solidFill>
                <a:latin typeface="Arial" charset="0"/>
              </a:rPr>
              <a:t>PSP </a:t>
            </a:r>
            <a:r>
              <a:rPr lang="en-US" sz="2000" dirty="0" smtClean="0">
                <a:solidFill>
                  <a:prstClr val="white"/>
                </a:solidFill>
                <a:latin typeface="Arial" charset="0"/>
              </a:rPr>
              <a:t>Advanced</a:t>
            </a:r>
            <a:br>
              <a:rPr lang="en-US" sz="2000" dirty="0" smtClean="0">
                <a:solidFill>
                  <a:prstClr val="white"/>
                </a:solidFill>
                <a:latin typeface="Arial" charset="0"/>
              </a:rPr>
            </a:br>
            <a:r>
              <a:rPr lang="en-US" dirty="0" smtClean="0">
                <a:latin typeface="Arial" charset="0"/>
              </a:rPr>
              <a:t>Being </a:t>
            </a:r>
            <a:r>
              <a:rPr lang="en-US" dirty="0">
                <a:latin typeface="Arial" charset="0"/>
              </a:rPr>
              <a:t>a TSP Team Member </a:t>
            </a:r>
          </a:p>
        </p:txBody>
      </p:sp>
      <p:sp>
        <p:nvSpPr>
          <p:cNvPr id="2" name="Subtitle 1"/>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13974777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US">
                <a:latin typeface="Arial" charset="0"/>
              </a:rPr>
              <a:t>Help Others On The Team</a:t>
            </a:r>
          </a:p>
        </p:txBody>
      </p:sp>
      <p:sp>
        <p:nvSpPr>
          <p:cNvPr id="11267" name="Rectangle 3"/>
          <p:cNvSpPr>
            <a:spLocks noGrp="1" noChangeArrowheads="1"/>
          </p:cNvSpPr>
          <p:nvPr>
            <p:ph idx="1"/>
          </p:nvPr>
        </p:nvSpPr>
        <p:spPr/>
        <p:txBody>
          <a:bodyPr/>
          <a:lstStyle/>
          <a:p>
            <a:pPr marL="0" indent="0" eaLnBrk="1" hangingPunct="1"/>
            <a:r>
              <a:rPr lang="en-US">
                <a:latin typeface="Arial" charset="0"/>
              </a:rPr>
              <a:t>Provide support to inspections.</a:t>
            </a:r>
          </a:p>
          <a:p>
            <a:pPr marL="0" indent="0" eaLnBrk="1" hangingPunct="1"/>
            <a:r>
              <a:rPr lang="en-US">
                <a:latin typeface="Arial" charset="0"/>
              </a:rPr>
              <a:t>Provide constructive feedback.</a:t>
            </a:r>
          </a:p>
          <a:p>
            <a:pPr marL="0" indent="0" eaLnBrk="1" hangingPunct="1"/>
            <a:r>
              <a:rPr lang="en-US">
                <a:latin typeface="Arial" charset="0"/>
              </a:rPr>
              <a:t>Provide praise for jobs well done.</a:t>
            </a:r>
          </a:p>
          <a:p>
            <a:pPr marL="0" indent="0" eaLnBrk="1" hangingPunct="1"/>
            <a:r>
              <a:rPr lang="en-US">
                <a:latin typeface="Arial" charset="0"/>
              </a:rPr>
              <a:t>Offer help when others are behind.</a:t>
            </a:r>
          </a:p>
          <a:p>
            <a:pPr marL="0" indent="0" eaLnBrk="1" hangingPunct="1"/>
            <a:r>
              <a:rPr lang="en-US">
                <a:latin typeface="Arial" charset="0"/>
              </a:rPr>
              <a:t>Respect the ability of your team mates.</a:t>
            </a:r>
          </a:p>
        </p:txBody>
      </p:sp>
      <p:pic>
        <p:nvPicPr>
          <p:cNvPr id="11268" name="Picture 4" descr="MCj00787940000[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09342" y="188384"/>
            <a:ext cx="2024063" cy="299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9749065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lstStyle/>
          <a:p>
            <a:pPr>
              <a:lnSpc>
                <a:spcPct val="90000"/>
              </a:lnSpc>
            </a:pPr>
            <a:r>
              <a:rPr lang="en-US" dirty="0">
                <a:latin typeface="Arial" charset="0"/>
              </a:rPr>
              <a:t>When faced with problems that could lead to you or your team missing commitments you must be responsible.</a:t>
            </a:r>
          </a:p>
          <a:p>
            <a:pPr lvl="1">
              <a:lnSpc>
                <a:spcPct val="90000"/>
              </a:lnSpc>
            </a:pPr>
            <a:r>
              <a:rPr lang="en-US" dirty="0">
                <a:latin typeface="Arial" charset="0"/>
              </a:rPr>
              <a:t>Understand the situation.  Use data to help analyze and understand.</a:t>
            </a:r>
          </a:p>
          <a:p>
            <a:pPr lvl="1">
              <a:lnSpc>
                <a:spcPct val="90000"/>
              </a:lnSpc>
            </a:pPr>
            <a:r>
              <a:rPr lang="en-US" dirty="0">
                <a:latin typeface="Arial" charset="0"/>
              </a:rPr>
              <a:t>Work first to solve the problem before escalating.</a:t>
            </a:r>
          </a:p>
          <a:p>
            <a:pPr lvl="1">
              <a:lnSpc>
                <a:spcPct val="90000"/>
              </a:lnSpc>
            </a:pPr>
            <a:r>
              <a:rPr lang="en-US" dirty="0">
                <a:latin typeface="Arial" charset="0"/>
              </a:rPr>
              <a:t>When escalating, let people know the facts and what actions have already been taken.</a:t>
            </a:r>
          </a:p>
          <a:p>
            <a:pPr>
              <a:lnSpc>
                <a:spcPct val="90000"/>
              </a:lnSpc>
            </a:pPr>
            <a:r>
              <a:rPr lang="en-US" dirty="0">
                <a:latin typeface="Arial" charset="0"/>
              </a:rPr>
              <a:t>You must be able to interpret data, face the facts and work constructively with others to deal with the problems seen</a:t>
            </a:r>
            <a:r>
              <a:rPr lang="en-US" dirty="0" smtClean="0">
                <a:latin typeface="Arial" charset="0"/>
              </a:rPr>
              <a:t>.</a:t>
            </a:r>
            <a:endParaRPr lang="en-US" dirty="0">
              <a:latin typeface="Arial" charset="0"/>
            </a:endParaRPr>
          </a:p>
        </p:txBody>
      </p:sp>
      <p:sp>
        <p:nvSpPr>
          <p:cNvPr id="12290" name="Rectangle 2"/>
          <p:cNvSpPr>
            <a:spLocks noGrp="1" noChangeArrowheads="1"/>
          </p:cNvSpPr>
          <p:nvPr>
            <p:ph type="title"/>
          </p:nvPr>
        </p:nvSpPr>
        <p:spPr/>
        <p:txBody>
          <a:bodyPr/>
          <a:lstStyle/>
          <a:p>
            <a:pPr eaLnBrk="1" hangingPunct="1"/>
            <a:r>
              <a:rPr lang="en-US">
                <a:latin typeface="Arial" charset="0"/>
              </a:rPr>
              <a:t>Be Responsible</a:t>
            </a:r>
          </a:p>
        </p:txBody>
      </p:sp>
      <p:pic>
        <p:nvPicPr>
          <p:cNvPr id="12292" name="Picture 7" descr="MCj0424196000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0739" y="1123950"/>
            <a:ext cx="1837795" cy="491085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963362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en-US">
                <a:latin typeface="Arial" charset="0"/>
              </a:rPr>
              <a:t>Messages to Remember</a:t>
            </a:r>
          </a:p>
        </p:txBody>
      </p:sp>
      <p:sp>
        <p:nvSpPr>
          <p:cNvPr id="13315" name="Rectangle 3"/>
          <p:cNvSpPr>
            <a:spLocks noGrp="1" noChangeArrowheads="1"/>
          </p:cNvSpPr>
          <p:nvPr>
            <p:ph idx="1"/>
          </p:nvPr>
        </p:nvSpPr>
        <p:spPr/>
        <p:txBody>
          <a:bodyPr/>
          <a:lstStyle/>
          <a:p>
            <a:pPr marL="0" indent="0" eaLnBrk="1" hangingPunct="1"/>
            <a:r>
              <a:rPr lang="en-US">
                <a:latin typeface="Arial" charset="0"/>
              </a:rPr>
              <a:t>Development is a team sport.</a:t>
            </a:r>
          </a:p>
          <a:p>
            <a:pPr marL="0" indent="0" eaLnBrk="1" hangingPunct="1"/>
            <a:endParaRPr lang="en-US">
              <a:latin typeface="Arial" charset="0"/>
            </a:endParaRPr>
          </a:p>
          <a:p>
            <a:pPr marL="0" indent="0" eaLnBrk="1" hangingPunct="1"/>
            <a:r>
              <a:rPr lang="en-US">
                <a:latin typeface="Arial" charset="0"/>
              </a:rPr>
              <a:t>The most effective teams are composed of team members working towards common aggressive goals.</a:t>
            </a:r>
          </a:p>
        </p:txBody>
      </p:sp>
      <p:pic>
        <p:nvPicPr>
          <p:cNvPr id="13316" name="Picture 3" descr="\\ns01\install\Office\ClipMedia\disk2\FILES\PFILES\MSOFFICE\MEDIA\CNTCD1\ClipArt1\j0149603.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23238" y="132291"/>
            <a:ext cx="923925" cy="11874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228859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SEI_CMU_1Line_2Colo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8600" y="3200400"/>
            <a:ext cx="8537575" cy="5270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Rectangle 1"/>
          <p:cNvSpPr/>
          <p:nvPr/>
        </p:nvSpPr>
        <p:spPr>
          <a:xfrm>
            <a:off x="0" y="0"/>
            <a:ext cx="3132667" cy="245533"/>
          </a:xfrm>
          <a:prstGeom prst="rect">
            <a:avLst/>
          </a:prstGeom>
          <a:solidFill>
            <a:srgbClr val="FF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26139469"/>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6" name="Content Placeholder 5"/>
          <p:cNvSpPr>
            <a:spLocks noGrp="1"/>
          </p:cNvSpPr>
          <p:nvPr>
            <p:ph idx="1"/>
          </p:nvPr>
        </p:nvSpPr>
        <p:spPr/>
        <p:txBody>
          <a:bodyPr/>
          <a:lstStyle/>
          <a:p>
            <a:endParaRPr lang="en-US"/>
          </a:p>
        </p:txBody>
      </p:sp>
      <p:sp>
        <p:nvSpPr>
          <p:cNvPr id="4" name="Text Placeholder 3"/>
          <p:cNvSpPr>
            <a:spLocks noGrp="1"/>
          </p:cNvSpPr>
          <p:nvPr>
            <p:ph type="body" sz="quarter" idx="10"/>
          </p:nvPr>
        </p:nvSpPr>
        <p:spPr/>
        <p:txBody>
          <a:bodyPr>
            <a:normAutofit lnSpcReduction="10000"/>
          </a:bodyPr>
          <a:lstStyle/>
          <a:p>
            <a:endParaRPr lang="en-US"/>
          </a:p>
        </p:txBody>
      </p:sp>
      <p:sp>
        <p:nvSpPr>
          <p:cNvPr id="5" name="Picture Placeholder 4"/>
          <p:cNvSpPr>
            <a:spLocks noGrp="1"/>
          </p:cNvSpPr>
          <p:nvPr>
            <p:ph type="pic" sz="quarter" idx="11"/>
          </p:nvPr>
        </p:nvSpPr>
        <p:spPr/>
      </p:sp>
      <p:sp>
        <p:nvSpPr>
          <p:cNvPr id="7" name="Rectangle 3"/>
          <p:cNvSpPr>
            <a:spLocks noChangeArrowheads="1"/>
          </p:cNvSpPr>
          <p:nvPr/>
        </p:nvSpPr>
        <p:spPr bwMode="auto">
          <a:xfrm>
            <a:off x="0" y="-597498"/>
            <a:ext cx="9144000" cy="1194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537993" bIns="634800" numCol="1" anchor="ctr" anchorCtr="0" compatLnSpc="1">
            <a:prstTxWarp prst="textNoShape">
              <a:avLst/>
            </a:prstTxWarp>
            <a:spAutoFit/>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en-US" sz="1800" b="0" i="0" u="none" strike="noStrike" cap="none" normalizeH="0" baseline="0" dirty="0" smtClean="0">
                <a:ln>
                  <a:noFill/>
                </a:ln>
                <a:solidFill>
                  <a:schemeClr val="tx1"/>
                </a:solidFill>
                <a:effectLst/>
                <a:latin typeface="Arial" panose="020B0604020202020204" pitchFamily="34" charset="0"/>
              </a:rPr>
              <a:t>             </a:t>
            </a:r>
            <a:br>
              <a:rPr kumimoji="0" lang="en-US" altLang="en-US" sz="1800" b="0" i="0" u="none" strike="noStrike" cap="none" normalizeH="0" baseline="0" dirty="0" smtClean="0">
                <a:ln>
                  <a:noFill/>
                </a:ln>
                <a:solidFill>
                  <a:schemeClr val="tx1"/>
                </a:solidFill>
                <a:effectLst/>
                <a:latin typeface="Arial" panose="020B0604020202020204" pitchFamily="34" charset="0"/>
              </a:rPr>
            </a:b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pic>
        <p:nvPicPr>
          <p:cNvPr id="12" name="Picture 4" descr="Creative Commons License">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3940" y="5800725"/>
            <a:ext cx="838200" cy="295275"/>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hlinkClick r:id="rId2"/>
          </p:cNvPr>
          <p:cNvPicPr>
            <a:picLocks noChangeAspect="1"/>
          </p:cNvPicPr>
          <p:nvPr/>
        </p:nvPicPr>
        <p:blipFill>
          <a:blip r:embed="rId4"/>
          <a:stretch>
            <a:fillRect/>
          </a:stretch>
        </p:blipFill>
        <p:spPr>
          <a:xfrm>
            <a:off x="331808" y="951177"/>
            <a:ext cx="8630856" cy="4708577"/>
          </a:xfrm>
          <a:prstGeom prst="rect">
            <a:avLst/>
          </a:prstGeom>
        </p:spPr>
      </p:pic>
    </p:spTree>
    <p:extLst>
      <p:ext uri="{BB962C8B-B14F-4D97-AF65-F5344CB8AC3E}">
        <p14:creationId xmlns:p14="http://schemas.microsoft.com/office/powerpoint/2010/main" val="29036945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en-US">
                <a:latin typeface="Arial" charset="0"/>
              </a:rPr>
              <a:t>Lecture Topics</a:t>
            </a:r>
          </a:p>
        </p:txBody>
      </p:sp>
      <p:sp>
        <p:nvSpPr>
          <p:cNvPr id="4099" name="Rectangle 3"/>
          <p:cNvSpPr>
            <a:spLocks noGrp="1" noChangeArrowheads="1"/>
          </p:cNvSpPr>
          <p:nvPr>
            <p:ph idx="1"/>
          </p:nvPr>
        </p:nvSpPr>
        <p:spPr/>
        <p:txBody>
          <a:bodyPr/>
          <a:lstStyle/>
          <a:p>
            <a:pPr marL="0" indent="0" eaLnBrk="1" hangingPunct="1"/>
            <a:r>
              <a:rPr lang="en-US">
                <a:latin typeface="Arial" charset="0"/>
              </a:rPr>
              <a:t>Software is a Team Business</a:t>
            </a:r>
          </a:p>
          <a:p>
            <a:pPr marL="0" indent="0" eaLnBrk="1" hangingPunct="1"/>
            <a:r>
              <a:rPr lang="en-US">
                <a:latin typeface="Arial" charset="0"/>
              </a:rPr>
              <a:t>Effective Self Management</a:t>
            </a:r>
          </a:p>
          <a:p>
            <a:pPr marL="0" indent="0" eaLnBrk="1" hangingPunct="1"/>
            <a:r>
              <a:rPr lang="en-US">
                <a:latin typeface="Arial" charset="0"/>
              </a:rPr>
              <a:t>Working with Teams</a:t>
            </a:r>
          </a:p>
          <a:p>
            <a:pPr marL="0" indent="0" eaLnBrk="1" hangingPunct="1"/>
            <a:r>
              <a:rPr lang="en-US">
                <a:latin typeface="Arial" charset="0"/>
              </a:rPr>
              <a:t>Being Responsible</a:t>
            </a:r>
          </a:p>
        </p:txBody>
      </p:sp>
    </p:spTree>
    <p:extLst>
      <p:ext uri="{BB962C8B-B14F-4D97-AF65-F5344CB8AC3E}">
        <p14:creationId xmlns:p14="http://schemas.microsoft.com/office/powerpoint/2010/main" val="240399060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r>
              <a:rPr lang="en-US">
                <a:latin typeface="Arial" charset="0"/>
              </a:rPr>
              <a:t>Development is a Team Sport</a:t>
            </a:r>
          </a:p>
        </p:txBody>
      </p:sp>
      <p:sp>
        <p:nvSpPr>
          <p:cNvPr id="2" name="Content Placeholder 1"/>
          <p:cNvSpPr>
            <a:spLocks noGrp="1"/>
          </p:cNvSpPr>
          <p:nvPr>
            <p:ph sz="half" idx="1"/>
          </p:nvPr>
        </p:nvSpPr>
        <p:spPr/>
        <p:txBody>
          <a:bodyPr/>
          <a:lstStyle/>
          <a:p>
            <a:r>
              <a:rPr lang="en-US" dirty="0">
                <a:latin typeface="Arial" charset="0"/>
              </a:rPr>
              <a:t>Most projects are large enough to require a team of people or even many teams.</a:t>
            </a:r>
          </a:p>
          <a:p>
            <a:r>
              <a:rPr lang="en-US" dirty="0">
                <a:latin typeface="Arial" charset="0"/>
              </a:rPr>
              <a:t>The following can contribute to people being very successful team members.</a:t>
            </a:r>
          </a:p>
          <a:p>
            <a:pPr lvl="1"/>
            <a:r>
              <a:rPr lang="en-US" dirty="0">
                <a:latin typeface="Arial" charset="0"/>
              </a:rPr>
              <a:t>Manage yourself</a:t>
            </a:r>
          </a:p>
          <a:p>
            <a:pPr lvl="1"/>
            <a:r>
              <a:rPr lang="en-US" dirty="0">
                <a:latin typeface="Arial" charset="0"/>
              </a:rPr>
              <a:t>Work with team members</a:t>
            </a:r>
          </a:p>
          <a:p>
            <a:pPr lvl="1"/>
            <a:r>
              <a:rPr lang="en-US" dirty="0">
                <a:latin typeface="Arial" charset="0"/>
              </a:rPr>
              <a:t>Be </a:t>
            </a:r>
            <a:r>
              <a:rPr lang="en-US" dirty="0" smtClean="0">
                <a:latin typeface="Arial" charset="0"/>
              </a:rPr>
              <a:t>responsible</a:t>
            </a:r>
            <a:endParaRPr lang="en-US" dirty="0">
              <a:latin typeface="Arial" charset="0"/>
            </a:endParaRPr>
          </a:p>
        </p:txBody>
      </p:sp>
      <p:pic>
        <p:nvPicPr>
          <p:cNvPr id="5124" name="Picture 9" descr="MCj02309310000[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9034" y="994305"/>
            <a:ext cx="3967163" cy="53070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9980940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en-US">
                <a:latin typeface="Arial" charset="0"/>
              </a:rPr>
              <a:t>Effective Self Management</a:t>
            </a:r>
          </a:p>
        </p:txBody>
      </p:sp>
      <p:sp>
        <p:nvSpPr>
          <p:cNvPr id="6147" name="Rectangle 3"/>
          <p:cNvSpPr>
            <a:spLocks noGrp="1" noChangeArrowheads="1"/>
          </p:cNvSpPr>
          <p:nvPr>
            <p:ph idx="1"/>
          </p:nvPr>
        </p:nvSpPr>
        <p:spPr/>
        <p:txBody>
          <a:bodyPr/>
          <a:lstStyle/>
          <a:p>
            <a:pPr marL="0" indent="0" eaLnBrk="1" hangingPunct="1"/>
            <a:r>
              <a:rPr lang="en-US">
                <a:latin typeface="Arial" charset="0"/>
              </a:rPr>
              <a:t>TSP teams expect team members to do effective self-management.    The expectation is that you</a:t>
            </a:r>
          </a:p>
          <a:p>
            <a:pPr lvl="1" eaLnBrk="1" hangingPunct="1"/>
            <a:r>
              <a:rPr lang="en-US">
                <a:latin typeface="Arial" charset="0"/>
              </a:rPr>
              <a:t>are skilled in the domain area of the development project</a:t>
            </a:r>
          </a:p>
          <a:p>
            <a:pPr lvl="1" eaLnBrk="1" hangingPunct="1"/>
            <a:r>
              <a:rPr lang="en-US">
                <a:latin typeface="Arial" charset="0"/>
              </a:rPr>
              <a:t>will make commitments you can keep</a:t>
            </a:r>
          </a:p>
          <a:p>
            <a:pPr lvl="1" eaLnBrk="1" hangingPunct="1"/>
            <a:r>
              <a:rPr lang="en-US">
                <a:latin typeface="Arial" charset="0"/>
              </a:rPr>
              <a:t>will let the team know if any of your commitments are at risk</a:t>
            </a:r>
          </a:p>
          <a:p>
            <a:pPr lvl="1" eaLnBrk="1" hangingPunct="1"/>
            <a:r>
              <a:rPr lang="en-US">
                <a:latin typeface="Arial" charset="0"/>
              </a:rPr>
              <a:t>will use a process to produce high quality products</a:t>
            </a:r>
          </a:p>
          <a:p>
            <a:pPr lvl="1" eaLnBrk="1" hangingPunct="1"/>
            <a:r>
              <a:rPr lang="en-US">
                <a:latin typeface="Arial" charset="0"/>
              </a:rPr>
              <a:t>will work to improve</a:t>
            </a:r>
          </a:p>
        </p:txBody>
      </p:sp>
      <p:pic>
        <p:nvPicPr>
          <p:cNvPr id="6148" name="Picture 4" descr="MPj04332360000[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20088" y="0"/>
            <a:ext cx="823912" cy="7318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861311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US">
                <a:latin typeface="Arial" charset="0"/>
              </a:rPr>
              <a:t>Work with Team Members</a:t>
            </a:r>
          </a:p>
        </p:txBody>
      </p:sp>
      <p:sp>
        <p:nvSpPr>
          <p:cNvPr id="7171" name="Rectangle 3"/>
          <p:cNvSpPr>
            <a:spLocks noGrp="1" noChangeArrowheads="1"/>
          </p:cNvSpPr>
          <p:nvPr>
            <p:ph idx="1"/>
          </p:nvPr>
        </p:nvSpPr>
        <p:spPr/>
        <p:txBody>
          <a:bodyPr/>
          <a:lstStyle/>
          <a:p>
            <a:pPr marL="0" indent="0" eaLnBrk="1" hangingPunct="1"/>
            <a:r>
              <a:rPr lang="en-US">
                <a:latin typeface="Arial" charset="0"/>
              </a:rPr>
              <a:t>Self management as discussed is necessary, but not sufficient.   </a:t>
            </a:r>
          </a:p>
          <a:p>
            <a:pPr marL="0" indent="0" eaLnBrk="1" hangingPunct="1"/>
            <a:r>
              <a:rPr lang="en-US">
                <a:latin typeface="Arial" charset="0"/>
              </a:rPr>
              <a:t>To deliver great products takes great teamwork.   </a:t>
            </a:r>
          </a:p>
          <a:p>
            <a:pPr marL="0" indent="0" eaLnBrk="1" hangingPunct="1"/>
            <a:r>
              <a:rPr lang="en-US">
                <a:latin typeface="Arial" charset="0"/>
              </a:rPr>
              <a:t>There are some key areas that are important for you to master to be a great team member for the teams you are on.   These include: </a:t>
            </a:r>
          </a:p>
          <a:p>
            <a:pPr lvl="1" eaLnBrk="1" hangingPunct="1"/>
            <a:r>
              <a:rPr lang="en-US">
                <a:latin typeface="Arial" charset="0"/>
              </a:rPr>
              <a:t>keep a team focus </a:t>
            </a:r>
          </a:p>
          <a:p>
            <a:pPr lvl="1" eaLnBrk="1" hangingPunct="1"/>
            <a:r>
              <a:rPr lang="en-US">
                <a:latin typeface="Arial" charset="0"/>
              </a:rPr>
              <a:t>be a responsible TSP Role Manager</a:t>
            </a:r>
          </a:p>
          <a:p>
            <a:pPr lvl="1" eaLnBrk="1" hangingPunct="1"/>
            <a:r>
              <a:rPr lang="en-US">
                <a:latin typeface="Arial" charset="0"/>
              </a:rPr>
              <a:t>use conflicts to help the whole team improve</a:t>
            </a:r>
          </a:p>
          <a:p>
            <a:pPr lvl="1" eaLnBrk="1" hangingPunct="1"/>
            <a:r>
              <a:rPr lang="en-US">
                <a:latin typeface="Arial" charset="0"/>
              </a:rPr>
              <a:t>help others on the team.</a:t>
            </a:r>
          </a:p>
        </p:txBody>
      </p:sp>
      <p:pic>
        <p:nvPicPr>
          <p:cNvPr id="7172" name="Picture 5" descr="MPj0424394000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59675" y="0"/>
            <a:ext cx="1584325" cy="7683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870636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lstStyle/>
          <a:p>
            <a:r>
              <a:rPr lang="en-US" dirty="0">
                <a:latin typeface="Arial" charset="0"/>
              </a:rPr>
              <a:t>An effective team can do more together than the members could do by themselves.</a:t>
            </a:r>
          </a:p>
          <a:p>
            <a:r>
              <a:rPr lang="en-US" dirty="0">
                <a:latin typeface="Arial" charset="0"/>
              </a:rPr>
              <a:t>Effective teams establish team goals and plans they are committed to.</a:t>
            </a:r>
          </a:p>
          <a:p>
            <a:r>
              <a:rPr lang="en-US" dirty="0">
                <a:latin typeface="Arial" charset="0"/>
              </a:rPr>
              <a:t>Effective team members work to ensure the team</a:t>
            </a:r>
            <a:r>
              <a:rPr lang="ja-JP" altLang="en-US" dirty="0">
                <a:latin typeface="Arial" charset="0"/>
              </a:rPr>
              <a:t>’</a:t>
            </a:r>
            <a:r>
              <a:rPr lang="en-US" dirty="0">
                <a:latin typeface="Arial" charset="0"/>
              </a:rPr>
              <a:t>s success.</a:t>
            </a:r>
          </a:p>
          <a:p>
            <a:endParaRPr lang="en-US" dirty="0"/>
          </a:p>
        </p:txBody>
      </p:sp>
      <p:sp>
        <p:nvSpPr>
          <p:cNvPr id="8194" name="Rectangle 2"/>
          <p:cNvSpPr>
            <a:spLocks noGrp="1" noChangeArrowheads="1"/>
          </p:cNvSpPr>
          <p:nvPr>
            <p:ph type="title"/>
          </p:nvPr>
        </p:nvSpPr>
        <p:spPr/>
        <p:txBody>
          <a:bodyPr/>
          <a:lstStyle/>
          <a:p>
            <a:pPr eaLnBrk="1" hangingPunct="1"/>
            <a:r>
              <a:rPr lang="en-US">
                <a:latin typeface="Arial" charset="0"/>
              </a:rPr>
              <a:t>Keep A Team Focus</a:t>
            </a:r>
          </a:p>
        </p:txBody>
      </p:sp>
      <p:pic>
        <p:nvPicPr>
          <p:cNvPr id="8196" name="Picture 10" descr="MCj02958600000[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0675" y="1123950"/>
            <a:ext cx="2845858" cy="392608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386883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US">
                <a:latin typeface="Arial" charset="0"/>
              </a:rPr>
              <a:t>Be A Responsible TSP Role Manager</a:t>
            </a:r>
          </a:p>
        </p:txBody>
      </p:sp>
      <p:sp>
        <p:nvSpPr>
          <p:cNvPr id="9219" name="Rectangle 3"/>
          <p:cNvSpPr>
            <a:spLocks noGrp="1" noChangeArrowheads="1"/>
          </p:cNvSpPr>
          <p:nvPr>
            <p:ph idx="1"/>
          </p:nvPr>
        </p:nvSpPr>
        <p:spPr/>
        <p:txBody>
          <a:bodyPr/>
          <a:lstStyle/>
          <a:p>
            <a:pPr marL="0" indent="0" eaLnBrk="1" hangingPunct="1"/>
            <a:r>
              <a:rPr lang="en-US">
                <a:latin typeface="Arial" charset="0"/>
              </a:rPr>
              <a:t>Volunteer to a TSP Role Manager </a:t>
            </a:r>
          </a:p>
          <a:p>
            <a:pPr marL="0" indent="0" eaLnBrk="1" hangingPunct="1"/>
            <a:endParaRPr lang="en-US">
              <a:latin typeface="Arial" charset="0"/>
            </a:endParaRPr>
          </a:p>
          <a:p>
            <a:pPr marL="0" indent="0" eaLnBrk="1" hangingPunct="1"/>
            <a:r>
              <a:rPr lang="en-US">
                <a:latin typeface="Arial" charset="0"/>
              </a:rPr>
              <a:t>Learn to be effective in the role manager position</a:t>
            </a:r>
          </a:p>
          <a:p>
            <a:pPr marL="0" indent="0" eaLnBrk="1" hangingPunct="1"/>
            <a:endParaRPr lang="en-US">
              <a:latin typeface="Arial" charset="0"/>
            </a:endParaRPr>
          </a:p>
          <a:p>
            <a:pPr marL="0" indent="0" eaLnBrk="1" hangingPunct="1"/>
            <a:r>
              <a:rPr lang="en-US">
                <a:latin typeface="Arial" charset="0"/>
              </a:rPr>
              <a:t>Use the role manager </a:t>
            </a:r>
            <a:r>
              <a:rPr lang="ja-JP" altLang="en-US">
                <a:latin typeface="Arial" charset="0"/>
              </a:rPr>
              <a:t>“</a:t>
            </a:r>
            <a:r>
              <a:rPr lang="en-US">
                <a:latin typeface="Arial" charset="0"/>
              </a:rPr>
              <a:t>hat</a:t>
            </a:r>
            <a:r>
              <a:rPr lang="ja-JP" altLang="en-US">
                <a:latin typeface="Arial" charset="0"/>
              </a:rPr>
              <a:t>”</a:t>
            </a:r>
            <a:r>
              <a:rPr lang="en-US">
                <a:latin typeface="Arial" charset="0"/>
              </a:rPr>
              <a:t> to ensure the team keeps in mind the activities associated with your role.</a:t>
            </a:r>
          </a:p>
        </p:txBody>
      </p:sp>
      <p:pic>
        <p:nvPicPr>
          <p:cNvPr id="9220" name="Picture 5" descr="MCj02889810000[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03571" y="82021"/>
            <a:ext cx="1633537" cy="8842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245927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n-US">
                <a:latin typeface="Arial" charset="0"/>
              </a:rPr>
              <a:t>Use Conflict to Improve</a:t>
            </a:r>
          </a:p>
        </p:txBody>
      </p:sp>
      <p:sp>
        <p:nvSpPr>
          <p:cNvPr id="10243" name="Rectangle 3"/>
          <p:cNvSpPr>
            <a:spLocks noGrp="1" noChangeArrowheads="1"/>
          </p:cNvSpPr>
          <p:nvPr>
            <p:ph idx="1"/>
          </p:nvPr>
        </p:nvSpPr>
        <p:spPr/>
        <p:txBody>
          <a:bodyPr/>
          <a:lstStyle/>
          <a:p>
            <a:pPr marL="0" indent="0" eaLnBrk="1" hangingPunct="1"/>
            <a:r>
              <a:rPr lang="en-US" sz="2500">
                <a:latin typeface="Arial" charset="0"/>
              </a:rPr>
              <a:t>When these conflicts are thoughtfully explored, a superior solution often emerges. The following techniques can help resolve conflicts.</a:t>
            </a:r>
          </a:p>
          <a:p>
            <a:pPr lvl="1" eaLnBrk="1" hangingPunct="1"/>
            <a:r>
              <a:rPr lang="en-US" sz="2500">
                <a:latin typeface="Arial" charset="0"/>
              </a:rPr>
              <a:t>Listen to understand.</a:t>
            </a:r>
          </a:p>
          <a:p>
            <a:pPr lvl="1" eaLnBrk="1" hangingPunct="1"/>
            <a:r>
              <a:rPr lang="en-US" sz="2500">
                <a:latin typeface="Arial" charset="0"/>
              </a:rPr>
              <a:t>Clarify your position.</a:t>
            </a:r>
          </a:p>
          <a:p>
            <a:pPr lvl="1" eaLnBrk="1" hangingPunct="1"/>
            <a:r>
              <a:rPr lang="en-US" sz="2500">
                <a:latin typeface="Arial" charset="0"/>
              </a:rPr>
              <a:t>Negotiate towards a win-win solution. </a:t>
            </a:r>
          </a:p>
          <a:p>
            <a:pPr lvl="1" eaLnBrk="1" hangingPunct="1"/>
            <a:r>
              <a:rPr lang="en-US" sz="2500">
                <a:latin typeface="Arial" charset="0"/>
              </a:rPr>
              <a:t>Work to satisfy team goals above individual positions.</a:t>
            </a:r>
          </a:p>
        </p:txBody>
      </p:sp>
      <p:pic>
        <p:nvPicPr>
          <p:cNvPr id="10244" name="Picture 6" descr="MCj04257840000[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05234" y="84667"/>
            <a:ext cx="1009650" cy="103928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687696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theme/theme1.xml><?xml version="1.0" encoding="utf-8"?>
<a:theme xmlns:a="http://schemas.openxmlformats.org/drawingml/2006/main" name="PSP Template">
  <a:themeElements>
    <a:clrScheme name="Paul_palette">
      <a:dk1>
        <a:sysClr val="windowText" lastClr="000000"/>
      </a:dk1>
      <a:lt1>
        <a:sysClr val="window" lastClr="FFFFFF"/>
      </a:lt1>
      <a:dk2>
        <a:srgbClr val="005695"/>
      </a:dk2>
      <a:lt2>
        <a:srgbClr val="8D9BA9"/>
      </a:lt2>
      <a:accent1>
        <a:srgbClr val="005694"/>
      </a:accent1>
      <a:accent2>
        <a:srgbClr val="FCAC12"/>
      </a:accent2>
      <a:accent3>
        <a:srgbClr val="43AE38"/>
      </a:accent3>
      <a:accent4>
        <a:srgbClr val="FF6E00"/>
      </a:accent4>
      <a:accent5>
        <a:srgbClr val="6C137D"/>
      </a:accent5>
      <a:accent6>
        <a:srgbClr val="E1041B"/>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mplate.potx" id="{D804D264-0CB6-4E7C-B6E5-01534E2BC259}" vid="{C4204A5E-E926-4231-BBC2-AE614BB4B9E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Template</Template>
  <TotalTime>83</TotalTime>
  <Words>1680</Words>
  <Application>Microsoft Office PowerPoint</Application>
  <PresentationFormat>On-screen Show (4:3)</PresentationFormat>
  <Paragraphs>153</Paragraphs>
  <Slides>13</Slides>
  <Notes>12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MS PGothic</vt:lpstr>
      <vt:lpstr>Arial</vt:lpstr>
      <vt:lpstr>Calibri</vt:lpstr>
      <vt:lpstr>PSP Template</vt:lpstr>
      <vt:lpstr> PSP Advanced Being a TSP Team Member </vt:lpstr>
      <vt:lpstr>PowerPoint Presentation</vt:lpstr>
      <vt:lpstr>Lecture Topics</vt:lpstr>
      <vt:lpstr>Development is a Team Sport</vt:lpstr>
      <vt:lpstr>Effective Self Management</vt:lpstr>
      <vt:lpstr>Work with Team Members</vt:lpstr>
      <vt:lpstr>Keep A Team Focus</vt:lpstr>
      <vt:lpstr>Be A Responsible TSP Role Manager</vt:lpstr>
      <vt:lpstr>Use Conflict to Improve</vt:lpstr>
      <vt:lpstr>Help Others On The Team</vt:lpstr>
      <vt:lpstr>Be Responsible</vt:lpstr>
      <vt:lpstr>Messages to Remember</vt:lpstr>
      <vt:lpstr>PowerPoint Presentation</vt:lpstr>
    </vt:vector>
  </TitlesOfParts>
  <Company>Software Engineering Institute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khess</dc:creator>
  <cp:lastModifiedBy>wrn_loc_adm</cp:lastModifiedBy>
  <cp:revision>21</cp:revision>
  <cp:lastPrinted>2015-11-05T19:18:24Z</cp:lastPrinted>
  <dcterms:created xsi:type="dcterms:W3CDTF">2016-03-14T18:33:10Z</dcterms:created>
  <dcterms:modified xsi:type="dcterms:W3CDTF">2018-09-06T00:14:42Z</dcterms:modified>
</cp:coreProperties>
</file>